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_rels/slideMaster1.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media/image8.wmf" ContentType="image/x-wmf"/>
  <Override PartName="/ppt/media/image12.wmf" ContentType="image/x-wmf"/>
  <Override PartName="/ppt/media/image1.png" ContentType="image/png"/>
  <Override PartName="/ppt/media/image9.wmf" ContentType="image/x-wmf"/>
  <Override PartName="/ppt/media/image13.wmf" ContentType="image/x-wmf"/>
  <Override PartName="/ppt/media/image2.png" ContentType="image/png"/>
  <Override PartName="/ppt/media/image3.wmf" ContentType="image/x-wmf"/>
  <Override PartName="/ppt/media/image4.wmf" ContentType="image/x-wmf"/>
  <Override PartName="/ppt/media/image5.wmf" ContentType="image/x-wmf"/>
  <Override PartName="/ppt/media/image6.wmf" ContentType="image/x-wmf"/>
  <Override PartName="/ppt/media/image7.wmf" ContentType="image/x-wmf"/>
  <Override PartName="/ppt/media/image10.wmf" ContentType="image/x-wmf"/>
  <Override PartName="/ppt/media/image11.wmf" ContentType="image/x-wmf"/>
  <Override PartName="/ppt/media/image14.wmf" ContentType="image/x-wmf"/>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0080625" cy="7559675"/>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39" name="PlaceHolder 2"/>
          <p:cNvSpPr>
            <a:spLocks noGrp="1"/>
          </p:cNvSpPr>
          <p:nvPr>
            <p:ph type="hdr"/>
          </p:nvPr>
        </p:nvSpPr>
        <p:spPr>
          <a:xfrm>
            <a:off x="1554480" y="5532120"/>
            <a:ext cx="6217560" cy="452592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0" name="PlaceHolder 3"/>
          <p:cNvSpPr>
            <a:spLocks noGrp="1"/>
          </p:cNvSpPr>
          <p:nvPr>
            <p:ph type="dt"/>
          </p:nvPr>
        </p:nvSpPr>
        <p:spPr>
          <a:xfrm>
            <a:off x="0" y="9555480"/>
            <a:ext cx="3372840" cy="50256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1" name="PlaceHolder 4"/>
          <p:cNvSpPr>
            <a:spLocks noGrp="1"/>
          </p:cNvSpPr>
          <p:nvPr>
            <p:ph type="ftr"/>
          </p:nvPr>
        </p:nvSpPr>
        <p:spPr>
          <a:xfrm>
            <a:off x="0" y="0"/>
            <a:ext cx="3372840" cy="50256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2" name="PlaceHolder 5"/>
          <p:cNvSpPr>
            <a:spLocks noGrp="1"/>
          </p:cNvSpPr>
          <p:nvPr>
            <p:ph type="sldNum"/>
          </p:nvPr>
        </p:nvSpPr>
        <p:spPr>
          <a:xfrm>
            <a:off x="4399200" y="0"/>
            <a:ext cx="3372840" cy="502560"/>
          </a:xfrm>
          <a:prstGeom prst="rect">
            <a:avLst/>
          </a:prstGeom>
        </p:spPr>
        <p:txBody>
          <a:bodyPr lIns="0" rIns="0" tIns="0" bIns="0" anchor="b"/>
          <a:p>
            <a:pPr algn="r"/>
            <a:fld id="{2D0C663D-5332-4496-B69D-F9424FE4BD05}"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24"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25"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26"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C996E627-8DF1-4B13-A4B4-EE5A56937E65}"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60"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61"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62"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B18973B0-E386-4A19-B665-09D0E0B9593A}"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64"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65"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66"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C57FEC5E-C9EB-472E-9AA6-C386AED5D103}"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68"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69"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70"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C1B6DF54-F0CF-4570-A83A-70D527FEAD5D}"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72"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73"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74"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FB3AA0B7-D52D-403E-9549-99BC9FD58EE8}"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76"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77"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78"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9271CA68-90ED-4959-86AC-746E1327F8E9}" type="slidenum">
              <a:rPr b="0" lang="en-US" sz="1100" spc="-1" strike="noStrike">
                <a:solidFill>
                  <a:srgbClr val="000000"/>
                </a:solidFill>
                <a:latin typeface="+mn-lt"/>
                <a:ea typeface="+mn-ea"/>
              </a:rPr>
              <a:t>&lt;number&gt;</a:t>
            </a:fld>
            <a:endParaRPr b="0" lang="en-US" sz="11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28"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29"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30"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DB4DE343-4290-4307-AD50-3232FE622867}"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32"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33"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34"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0B67D301-E26F-49CB-893B-FB1A49AFA6D3}"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36"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37"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38"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DD4E0BC2-C6BC-4336-B486-12FC006DC0B2}"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40"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41"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42"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F92F9943-708C-4305-B783-9BC7FCAF47B2}"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44"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45"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46"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C3EBCA57-549C-43E7-AF5E-BB1FD490BA52}"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48"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49"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50"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FC62D23E-D7F2-457D-8A48-3AB50D3D8FF9}"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52"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53"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54"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6B7E5B7F-D60E-44E9-B75D-05559D3186D8}"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body"/>
          </p:nvPr>
        </p:nvSpPr>
        <p:spPr>
          <a:xfrm>
            <a:off x="732240" y="4620240"/>
            <a:ext cx="5850720" cy="3780360"/>
          </a:xfrm>
          <a:prstGeom prst="rect">
            <a:avLst/>
          </a:prstGeom>
        </p:spPr>
        <p:txBody>
          <a:bodyPr lIns="86760" rIns="86760" tIns="43200" bIns="43200"/>
          <a:p>
            <a:endParaRPr b="0" lang="en-US" sz="2000" spc="-1" strike="noStrike">
              <a:latin typeface="Arial"/>
            </a:endParaRPr>
          </a:p>
        </p:txBody>
      </p:sp>
      <p:sp>
        <p:nvSpPr>
          <p:cNvPr id="156" name="TextShape 2"/>
          <p:cNvSpPr txBox="1"/>
          <p:nvPr/>
        </p:nvSpPr>
        <p:spPr>
          <a:xfrm>
            <a:off x="0" y="0"/>
            <a:ext cx="3170160" cy="481680"/>
          </a:xfrm>
          <a:prstGeom prst="rect">
            <a:avLst/>
          </a:prstGeom>
          <a:noFill/>
          <a:ln>
            <a:noFill/>
          </a:ln>
        </p:spPr>
        <p:txBody>
          <a:bodyPr lIns="86760" rIns="86760" tIns="43200" bIns="43200"/>
          <a:p>
            <a:endParaRPr b="0" lang="en-US" sz="2400" spc="-1" strike="noStrike">
              <a:latin typeface="Times New Roman"/>
            </a:endParaRPr>
          </a:p>
        </p:txBody>
      </p:sp>
      <p:sp>
        <p:nvSpPr>
          <p:cNvPr id="157" name="TextShape 3"/>
          <p:cNvSpPr txBox="1"/>
          <p:nvPr/>
        </p:nvSpPr>
        <p:spPr>
          <a:xfrm>
            <a:off x="0" y="9119160"/>
            <a:ext cx="3170160" cy="481680"/>
          </a:xfrm>
          <a:prstGeom prst="rect">
            <a:avLst/>
          </a:prstGeom>
          <a:noFill/>
          <a:ln>
            <a:noFill/>
          </a:ln>
        </p:spPr>
        <p:txBody>
          <a:bodyPr lIns="86760" rIns="86760" tIns="43200" bIns="43200" anchor="b"/>
          <a:p>
            <a:endParaRPr b="0" lang="en-US" sz="2400" spc="-1" strike="noStrike">
              <a:latin typeface="Times New Roman"/>
            </a:endParaRPr>
          </a:p>
        </p:txBody>
      </p:sp>
      <p:sp>
        <p:nvSpPr>
          <p:cNvPr id="158" name="TextShape 4"/>
          <p:cNvSpPr txBox="1"/>
          <p:nvPr/>
        </p:nvSpPr>
        <p:spPr>
          <a:xfrm>
            <a:off x="4143240" y="9119160"/>
            <a:ext cx="3170160" cy="481680"/>
          </a:xfrm>
          <a:prstGeom prst="rect">
            <a:avLst/>
          </a:prstGeom>
          <a:noFill/>
          <a:ln>
            <a:noFill/>
          </a:ln>
        </p:spPr>
        <p:txBody>
          <a:bodyPr lIns="86760" rIns="86760" tIns="43200" bIns="43200" anchor="b"/>
          <a:p>
            <a:pPr algn="r">
              <a:lnSpc>
                <a:spcPct val="100000"/>
              </a:lnSpc>
            </a:pPr>
            <a:fld id="{A85F5BF7-3B0A-476F-A853-0C542279EC98}" type="slidenum">
              <a:rPr b="0" lang="en-US" sz="1100" spc="-1" strike="noStrike">
                <a:solidFill>
                  <a:srgbClr val="000000"/>
                </a:solidFill>
                <a:latin typeface="+mn-lt"/>
                <a:ea typeface="+mn-ea"/>
              </a:rPr>
              <a:t>1</a:t>
            </a:fld>
            <a:endParaRPr b="0" lang="en-US" sz="11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3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639120" y="405864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504000" y="4058640"/>
            <a:ext cx="292104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0920" cy="58485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0920" cy="1261440"/>
          </a:xfrm>
          <a:prstGeom prst="rect">
            <a:avLst/>
          </a:prstGeom>
        </p:spPr>
        <p:txBody>
          <a:bodyPr lIns="0" rIns="0" tIns="0" bIns="0" anchor="ctr"/>
          <a:p>
            <a:endParaRPr b="0" lang="en-US" sz="1800" spc="-1" strike="noStrike">
              <a:solidFill>
                <a:srgbClr val="000000"/>
              </a:solid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0920" cy="1261440"/>
          </a:xfrm>
          <a:prstGeom prst="rect">
            <a:avLst/>
          </a:prstGeom>
        </p:spPr>
        <p:txBody>
          <a:bodyPr lIns="0" rIns="0" tIns="0" bIns="0" anchor="ct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5.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 Id="rId3" Type="http://schemas.openxmlformats.org/officeDocument/2006/relationships/image" Target="../media/image5.wmf"/><Relationship Id="rId4" Type="http://schemas.openxmlformats.org/officeDocument/2006/relationships/slideLayout" Target="../slideLayouts/slideLayout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image" Target="../media/image7.wmf"/><Relationship Id="rId3" Type="http://schemas.openxmlformats.org/officeDocument/2006/relationships/image" Target="../media/image8.wmf"/><Relationship Id="rId4" Type="http://schemas.openxmlformats.org/officeDocument/2006/relationships/slideLayout" Target="../slideLayouts/slideLayout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wmf"/><Relationship Id="rId3" Type="http://schemas.openxmlformats.org/officeDocument/2006/relationships/image" Target="../media/image11.wmf"/><Relationship Id="rId4" Type="http://schemas.openxmlformats.org/officeDocument/2006/relationships/slideLayout" Target="../slideLayouts/slideLayout5.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image" Target="../media/image13.wmf"/><Relationship Id="rId3" Type="http://schemas.openxmlformats.org/officeDocument/2006/relationships/image" Target="../media/image14.wmf"/><Relationship Id="rId4" Type="http://schemas.openxmlformats.org/officeDocument/2006/relationships/slideLayout" Target="../slideLayouts/slideLayout5.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RQT Graph</a:t>
            </a:r>
            <a:endParaRPr b="0" lang="en-US" sz="4400" spc="-1" strike="noStrike">
              <a:solidFill>
                <a:srgbClr val="000000"/>
              </a:solidFill>
              <a:latin typeface="Arial"/>
            </a:endParaRPr>
          </a:p>
        </p:txBody>
      </p:sp>
      <p:pic>
        <p:nvPicPr>
          <p:cNvPr id="44" name="Picture 2" descr=""/>
          <p:cNvPicPr/>
          <p:nvPr/>
        </p:nvPicPr>
        <p:blipFill>
          <a:blip r:embed="rId1"/>
          <a:stretch/>
        </p:blipFill>
        <p:spPr>
          <a:xfrm>
            <a:off x="244440" y="2581920"/>
            <a:ext cx="9750600" cy="254556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waypoint_follower</a:t>
            </a:r>
            <a:endParaRPr b="0" lang="en-US" sz="4400" spc="-1" strike="noStrike">
              <a:latin typeface="Arial"/>
            </a:endParaRPr>
          </a:p>
        </p:txBody>
      </p:sp>
      <p:sp>
        <p:nvSpPr>
          <p:cNvPr id="79" name="CustomShape 2"/>
          <p:cNvSpPr/>
          <p:nvPr/>
        </p:nvSpPr>
        <p:spPr>
          <a:xfrm>
            <a:off x="1373760" y="1756800"/>
            <a:ext cx="7403760" cy="8575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Random Notes: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AKA </a:t>
            </a:r>
            <a:r>
              <a:rPr b="0" i="1" lang="en-US" sz="1800" spc="-1" strike="noStrike">
                <a:solidFill>
                  <a:srgbClr val="000000"/>
                </a:solidFill>
                <a:latin typeface="Arial"/>
                <a:ea typeface="DejaVu Sans"/>
              </a:rPr>
              <a:t>pure_pursuit</a:t>
            </a:r>
            <a:r>
              <a:rPr b="0" lang="en-US" sz="1800" spc="-1" strike="noStrike">
                <a:solidFill>
                  <a:srgbClr val="000000"/>
                </a:solidFill>
                <a:latin typeface="Arial"/>
                <a:ea typeface="DejaVu Sans"/>
              </a:rPr>
              <a:t> node</a:t>
            </a:r>
            <a:endParaRPr b="0" lang="en-US" sz="1800" spc="-1" strike="noStrike">
              <a:latin typeface="Arial"/>
            </a:endParaRPr>
          </a:p>
          <a:p>
            <a:pPr>
              <a:lnSpc>
                <a:spcPct val="100000"/>
              </a:lnSpc>
            </a:pPr>
            <a:r>
              <a:rPr b="0" lang="en-US" sz="1800" spc="-1" strike="noStrike">
                <a:solidFill>
                  <a:srgbClr val="000000"/>
                </a:solidFill>
                <a:latin typeface="Arial"/>
                <a:ea typeface="DejaVu Sans"/>
              </a:rPr>
              <a:t>Not clear if this requires changes at this time</a:t>
            </a:r>
            <a:endParaRPr b="0" lang="en-US" sz="1800" spc="-1" strike="noStrike">
              <a:latin typeface="Arial"/>
            </a:endParaRPr>
          </a:p>
          <a:p>
            <a:pPr>
              <a:lnSpc>
                <a:spcPct val="100000"/>
              </a:lnSpc>
            </a:pPr>
            <a:r>
              <a:rPr b="0" lang="en-US" sz="1800" spc="-1" strike="noStrike">
                <a:solidFill>
                  <a:srgbClr val="000000"/>
                </a:solidFill>
                <a:latin typeface="Arial"/>
                <a:ea typeface="DejaVu Sans"/>
              </a:rPr>
              <a:t>Produces estimated angular rate based on curvature of road, need to combine this with CTE control for steering control</a:t>
            </a:r>
            <a:endParaRPr b="0" lang="en-US" sz="1800" spc="-1" strike="noStrike">
              <a:latin typeface="Arial"/>
            </a:endParaRPr>
          </a:p>
          <a:p>
            <a:pPr>
              <a:lnSpc>
                <a:spcPct val="100000"/>
              </a:lnSpc>
            </a:pPr>
            <a:endParaRPr b="0" lang="en-US" sz="1800" spc="-1" strike="noStrike">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twist_controller: launch files</a:t>
            </a:r>
            <a:endParaRPr b="0" lang="en-US" sz="4400" spc="-1" strike="noStrike">
              <a:latin typeface="Arial"/>
            </a:endParaRPr>
          </a:p>
        </p:txBody>
      </p:sp>
      <p:sp>
        <p:nvSpPr>
          <p:cNvPr id="81" name="CustomShape 2"/>
          <p:cNvSpPr/>
          <p:nvPr/>
        </p:nvSpPr>
        <p:spPr>
          <a:xfrm>
            <a:off x="1373760" y="1410840"/>
            <a:ext cx="7403760" cy="57207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3 launch files</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pPr>
            <a:r>
              <a:rPr b="0" lang="en-US" sz="1800" spc="-1" strike="noStrike">
                <a:solidFill>
                  <a:srgbClr val="000000"/>
                </a:solidFill>
                <a:latin typeface="Arial"/>
                <a:ea typeface="DejaVu Sans"/>
              </a:rPr>
              <a:t>dbw.launch         </a:t>
            </a:r>
            <a:r>
              <a:rPr b="0" lang="en-US" sz="1800" spc="-1" strike="noStrike">
                <a:solidFill>
                  <a:srgbClr val="ff0000"/>
                </a:solidFill>
                <a:latin typeface="Arial"/>
                <a:ea typeface="DejaVu Sans"/>
              </a:rPr>
              <a:t>– runs dbw_node.py and sets params below</a:t>
            </a:r>
            <a:endParaRPr b="0" lang="en-US" sz="1800" spc="-1" strike="noStrike">
              <a:latin typeface="Arial"/>
            </a:endParaRPr>
          </a:p>
          <a:p>
            <a:pPr>
              <a:lnSpc>
                <a:spcPct val="100000"/>
              </a:lnSpc>
            </a:pPr>
            <a:r>
              <a:rPr b="0" lang="en-US" sz="1800" spc="-1" strike="noStrike">
                <a:solidFill>
                  <a:srgbClr val="000000"/>
                </a:solidFill>
                <a:latin typeface="Arial"/>
                <a:ea typeface="DejaVu Sans"/>
              </a:rPr>
              <a:t>dbw_sim.launch </a:t>
            </a:r>
            <a:r>
              <a:rPr b="0" lang="en-US" sz="1800" spc="-1" strike="noStrike">
                <a:solidFill>
                  <a:srgbClr val="ff0000"/>
                </a:solidFill>
                <a:latin typeface="Arial"/>
                <a:ea typeface="DejaVu Sans"/>
              </a:rPr>
              <a:t>–</a:t>
            </a:r>
            <a:r>
              <a:rPr b="0" lang="en-US" sz="1800" spc="-1" strike="noStrike">
                <a:solidFill>
                  <a:srgbClr val="000000"/>
                </a:solidFill>
                <a:latin typeface="Arial"/>
                <a:ea typeface="DejaVu Sans"/>
              </a:rPr>
              <a:t> </a:t>
            </a:r>
            <a:r>
              <a:rPr b="0" lang="en-US" sz="1800" spc="-1" strike="noStrike">
                <a:solidFill>
                  <a:srgbClr val="ff0000"/>
                </a:solidFill>
                <a:latin typeface="Arial"/>
                <a:ea typeface="DejaVu Sans"/>
              </a:rPr>
              <a:t>runs dbw_node.py and sets similar params</a:t>
            </a:r>
            <a:endParaRPr b="0" lang="en-US" sz="1800" spc="-1" strike="noStrike">
              <a:latin typeface="Arial"/>
            </a:endParaRPr>
          </a:p>
          <a:p>
            <a:pPr>
              <a:lnSpc>
                <a:spcPct val="100000"/>
              </a:lnSpc>
            </a:pPr>
            <a:r>
              <a:rPr b="0" lang="en-US" sz="1800" spc="-1" strike="noStrike">
                <a:solidFill>
                  <a:srgbClr val="000000"/>
                </a:solidFill>
                <a:latin typeface="Arial"/>
                <a:ea typeface="DejaVu Sans"/>
              </a:rPr>
              <a:t>dbw_test.launch </a:t>
            </a:r>
            <a:r>
              <a:rPr b="0" lang="en-US" sz="1800" spc="-1" strike="noStrike">
                <a:solidFill>
                  <a:srgbClr val="ff0000"/>
                </a:solidFill>
                <a:latin typeface="Arial"/>
                <a:ea typeface="DejaVu Sans"/>
              </a:rPr>
              <a:t>– loads rosbag dbw_test.rosbag.bag</a:t>
            </a:r>
            <a:endParaRPr b="0" lang="en-US" sz="1800" spc="-1" strike="noStrike">
              <a:latin typeface="Arial"/>
            </a:endParaRPr>
          </a:p>
          <a:p>
            <a:pPr>
              <a:lnSpc>
                <a:spcPct val="100000"/>
              </a:lnSpc>
            </a:pPr>
            <a:r>
              <a:rPr b="1" lang="en-US" sz="1800" spc="-1" strike="noStrike">
                <a:solidFill>
                  <a:srgbClr val="000000"/>
                </a:solidFill>
                <a:latin typeface="Arial"/>
                <a:ea typeface="DejaVu Sans"/>
              </a:rPr>
              <a:t>Assigns topics from rosbag</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pPr>
            <a:r>
              <a:rPr b="0" lang="en-US" sz="1800" spc="-1" strike="noStrike">
                <a:solidFill>
                  <a:srgbClr val="000000"/>
                </a:solidFill>
                <a:latin typeface="Arial"/>
                <a:ea typeface="DejaVu Sans"/>
              </a:rPr>
              <a:t>/vehicle/throttle_cmd   = /actual/throttle_cmd </a:t>
            </a:r>
            <a:endParaRPr b="0" lang="en-US" sz="1800" spc="-1" strike="noStrike">
              <a:latin typeface="Arial"/>
            </a:endParaRPr>
          </a:p>
          <a:p>
            <a:pPr>
              <a:lnSpc>
                <a:spcPct val="100000"/>
              </a:lnSpc>
            </a:pPr>
            <a:r>
              <a:rPr b="0" lang="en-US" sz="1800" spc="-1" strike="noStrike">
                <a:solidFill>
                  <a:srgbClr val="000000"/>
                </a:solidFill>
                <a:latin typeface="Arial"/>
                <a:ea typeface="DejaVu Sans"/>
              </a:rPr>
              <a:t>/vehicle/steering_cmd = /actual/steering_cmd</a:t>
            </a:r>
            <a:endParaRPr b="0" lang="en-US" sz="1800" spc="-1" strike="noStrike">
              <a:latin typeface="Arial"/>
            </a:endParaRPr>
          </a:p>
          <a:p>
            <a:pPr>
              <a:lnSpc>
                <a:spcPct val="100000"/>
              </a:lnSpc>
            </a:pPr>
            <a:r>
              <a:rPr b="0" lang="en-US" sz="1800" spc="-1" strike="noStrike">
                <a:solidFill>
                  <a:srgbClr val="000000"/>
                </a:solidFill>
                <a:latin typeface="Arial"/>
                <a:ea typeface="DejaVu Sans"/>
              </a:rPr>
              <a:t>/vehicle/brake_cmd     = /actual/brake_cmd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Parameters and their units</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name="vehicle_mass"      value="1736.35"   </a:t>
            </a:r>
            <a:r>
              <a:rPr b="0" lang="en-US" sz="1800" spc="-1" strike="noStrike">
                <a:solidFill>
                  <a:srgbClr val="ff0000"/>
                </a:solidFill>
                <a:latin typeface="Arial"/>
                <a:ea typeface="DejaVu Sans"/>
              </a:rPr>
              <a:t>(kilograms)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name="fuel_capacity"       value="13.5"         </a:t>
            </a:r>
            <a:r>
              <a:rPr b="0" lang="en-US" sz="1800" spc="-1" strike="noStrike">
                <a:solidFill>
                  <a:srgbClr val="ff0000"/>
                </a:solidFill>
                <a:latin typeface="Arial"/>
                <a:ea typeface="DejaVu Sans"/>
              </a:rPr>
              <a:t>(gallons)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name="brake_deadband" value="0.1"           </a:t>
            </a:r>
            <a:r>
              <a:rPr b="0" lang="en-US" sz="1800" spc="-1" strike="noStrike">
                <a:solidFill>
                  <a:srgbClr val="ff0000"/>
                </a:solidFill>
                <a:latin typeface="Arial"/>
                <a:ea typeface="DejaVu Sans"/>
              </a:rPr>
              <a:t>(?)</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name="decel_limit"           value="-5.0"          </a:t>
            </a:r>
            <a:r>
              <a:rPr b="0" lang="en-US" sz="1800" spc="-1" strike="noStrike">
                <a:solidFill>
                  <a:srgbClr val="ff0000"/>
                </a:solidFill>
                <a:latin typeface="Arial"/>
                <a:ea typeface="DejaVu Sans"/>
              </a:rPr>
              <a:t>(meters/sec/sec)</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name="accel_limit"           value="1.0"            </a:t>
            </a:r>
            <a:r>
              <a:rPr b="0" lang="en-US" sz="1800" spc="-1" strike="noStrike">
                <a:solidFill>
                  <a:srgbClr val="ff0000"/>
                </a:solidFill>
                <a:latin typeface="Arial"/>
                <a:ea typeface="DejaVu Sans"/>
              </a:rPr>
              <a:t>(meters/sec/sec)</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name="wheel_radius"       value="0.2413"      </a:t>
            </a:r>
            <a:r>
              <a:rPr b="0" lang="en-US" sz="1800" spc="-1" strike="noStrike">
                <a:solidFill>
                  <a:srgbClr val="ff0000"/>
                </a:solidFill>
                <a:latin typeface="Arial"/>
                <a:ea typeface="DejaVu Sans"/>
              </a:rPr>
              <a:t>(meters)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name="wheel_base"         value="2.8498"      </a:t>
            </a:r>
            <a:r>
              <a:rPr b="0" lang="en-US" sz="1800" spc="-1" strike="noStrike">
                <a:solidFill>
                  <a:srgbClr val="ff0000"/>
                </a:solidFill>
                <a:latin typeface="Arial"/>
                <a:ea typeface="DejaVu Sans"/>
              </a:rPr>
              <a:t>(meters)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name="steer_ratio"           value="14.8"          </a:t>
            </a:r>
            <a:r>
              <a:rPr b="0" lang="en-US" sz="1800" spc="-1" strike="noStrike">
                <a:solidFill>
                  <a:srgbClr val="ff0000"/>
                </a:solidFill>
                <a:latin typeface="Arial"/>
                <a:ea typeface="DejaVu Sans"/>
              </a:rPr>
              <a:t>(unitless)</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name="max_lat_accel"     value="3.0"            </a:t>
            </a:r>
            <a:r>
              <a:rPr b="0" lang="en-US" sz="1800" spc="-1" strike="noStrike">
                <a:solidFill>
                  <a:srgbClr val="ff0000"/>
                </a:solidFill>
                <a:latin typeface="Arial"/>
                <a:ea typeface="DejaVu Sans"/>
              </a:rPr>
              <a:t>(meters/sec/sec)</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param name="max_steer_angle" value="8.0"            </a:t>
            </a:r>
            <a:r>
              <a:rPr b="0" lang="en-US" sz="1800" spc="-1" strike="noStrike">
                <a:solidFill>
                  <a:srgbClr val="ff0000"/>
                </a:solidFill>
                <a:latin typeface="Arial"/>
                <a:ea typeface="DejaVu Sans"/>
              </a:rPr>
              <a:t>(rad)</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twist_controller: dbw_node.py</a:t>
            </a:r>
            <a:endParaRPr b="0" lang="en-US" sz="4400" spc="-1" strike="noStrike">
              <a:latin typeface="Arial"/>
            </a:endParaRPr>
          </a:p>
        </p:txBody>
      </p:sp>
      <p:sp>
        <p:nvSpPr>
          <p:cNvPr id="83" name="CustomShape 2"/>
          <p:cNvSpPr/>
          <p:nvPr/>
        </p:nvSpPr>
        <p:spPr>
          <a:xfrm>
            <a:off x="1373760" y="1410840"/>
            <a:ext cx="7403760" cy="1113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00"/>
                </a:solidFill>
                <a:uFill>
                  <a:solidFill>
                    <a:srgbClr val="ffffff"/>
                  </a:solidFill>
                </a:uFill>
                <a:latin typeface="Arial"/>
                <a:ea typeface="DejaVu Sans"/>
              </a:rPr>
              <a:t>This node calls the controller object in twistcontroller.py that has the controllers for throttle, steering and brakes, it publishes the final commands to the car/simulator.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00"/>
                </a:solidFill>
                <a:uFill>
                  <a:solidFill>
                    <a:srgbClr val="ffffff"/>
                  </a:solidFill>
                </a:uFill>
                <a:latin typeface="Arial"/>
                <a:ea typeface="DejaVu Sans"/>
              </a:rPr>
              <a:t>Car model parameters are provided for use in the control design.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00"/>
                </a:solidFill>
                <a:uFill>
                  <a:solidFill>
                    <a:srgbClr val="ffffff"/>
                  </a:solidFill>
                </a:uFill>
                <a:latin typeface="Arial"/>
                <a:ea typeface="DejaVu Sans"/>
              </a:rPr>
              <a:t>We read in the final waypoints from the waypoint updater to get the desired linear velocity and subtract current velocity to feed the throttle PID controller.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00"/>
                </a:solidFill>
                <a:uFill>
                  <a:solidFill>
                    <a:srgbClr val="ffffff"/>
                  </a:solidFill>
                </a:uFill>
                <a:latin typeface="Arial"/>
                <a:ea typeface="DejaVu Sans"/>
              </a:rPr>
              <a:t>Waypoint follower (PurePursuit) provides the desired angular velocity that should be used in the yaw predictive controller. </a:t>
            </a:r>
            <a:r>
              <a:rPr b="0" lang="en-US" sz="1800" spc="-1" strike="noStrike" u="sng">
                <a:solidFill>
                  <a:srgbClr val="ff0000"/>
                </a:solidFill>
                <a:uFill>
                  <a:solidFill>
                    <a:srgbClr val="ffffff"/>
                  </a:solidFill>
                </a:uFill>
                <a:latin typeface="Arial"/>
                <a:ea typeface="DejaVu Sans"/>
              </a:rPr>
              <a:t>Still need to figure out how this works.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00"/>
                </a:solidFill>
                <a:uFill>
                  <a:solidFill>
                    <a:srgbClr val="ffffff"/>
                  </a:solidFill>
                </a:uFill>
                <a:latin typeface="Arial"/>
                <a:ea typeface="DejaVu Sans"/>
              </a:rPr>
              <a:t>We compute CTE in this file similar to the MPC project last Term to feed the PID controller on steering.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ff0000"/>
                </a:solidFill>
                <a:uFill>
                  <a:solidFill>
                    <a:srgbClr val="ffffff"/>
                  </a:solidFill>
                </a:uFill>
                <a:latin typeface="Arial"/>
                <a:ea typeface="DejaVu Sans"/>
              </a:rPr>
              <a:t>Still need to figure out how to use brakes.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ff0000"/>
                </a:solidFill>
                <a:uFill>
                  <a:solidFill>
                    <a:srgbClr val="ffffff"/>
                  </a:solidFill>
                </a:uFill>
                <a:latin typeface="Arial"/>
                <a:ea typeface="DejaVu Sans"/>
              </a:rPr>
              <a:t>PID loops and low pass filters need to be tuned.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504000" y="301320"/>
            <a:ext cx="9070920" cy="1261440"/>
          </a:xfrm>
          <a:prstGeom prst="rect">
            <a:avLst/>
          </a:prstGeom>
          <a:noFill/>
          <a:ln>
            <a:noFill/>
          </a:ln>
        </p:spPr>
        <p:txBody>
          <a:bodyPr lIns="0" rIns="0" tIns="0" bIns="0" anchor="ctr"/>
          <a:p>
            <a:r>
              <a:rPr b="0" lang="en-US" sz="4400" spc="-1" strike="noStrike">
                <a:solidFill>
                  <a:srgbClr val="000000"/>
                </a:solidFill>
                <a:latin typeface="Arial"/>
                <a:ea typeface="DejaVu Sans"/>
              </a:rPr>
              <a:t>Sign Conventions and Units</a:t>
            </a:r>
            <a:endParaRPr b="0" lang="en-US" sz="4400" spc="-1" strike="noStrike">
              <a:solidFill>
                <a:srgbClr val="000000"/>
              </a:solidFill>
              <a:latin typeface="Arial"/>
            </a:endParaRPr>
          </a:p>
        </p:txBody>
      </p:sp>
      <p:graphicFrame>
        <p:nvGraphicFramePr>
          <p:cNvPr id="85" name="Table 2"/>
          <p:cNvGraphicFramePr/>
          <p:nvPr/>
        </p:nvGraphicFramePr>
        <p:xfrm>
          <a:off x="480240" y="1409040"/>
          <a:ext cx="8732160" cy="3000960"/>
        </p:xfrm>
        <a:graphic>
          <a:graphicData uri="http://schemas.openxmlformats.org/drawingml/2006/table">
            <a:tbl>
              <a:tblPr/>
              <a:tblGrid>
                <a:gridCol w="1574640"/>
                <a:gridCol w="1459440"/>
                <a:gridCol w="896760"/>
                <a:gridCol w="924840"/>
                <a:gridCol w="3893040"/>
              </a:tblGrid>
              <a:tr h="600120">
                <a:tc>
                  <a:txBody>
                    <a:bodyPr lIns="90000" rIns="90000" anchor="ctr"/>
                    <a:p>
                      <a:pPr algn="ctr">
                        <a:lnSpc>
                          <a:spcPct val="100000"/>
                        </a:lnSpc>
                      </a:pPr>
                      <a:r>
                        <a:rPr b="1" lang="en-US" sz="1800" spc="-1" strike="noStrike">
                          <a:solidFill>
                            <a:srgbClr val="000000"/>
                          </a:solidFill>
                          <a:latin typeface="Arial"/>
                          <a:ea typeface="DejaVu Sans"/>
                        </a:rPr>
                        <a:t>Filename</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Sign Convention</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Units</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Range</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Notes</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600120">
                <a:tc>
                  <a:txBody>
                    <a:bodyPr lIns="90000" rIns="90000"/>
                    <a:p>
                      <a:pPr algn="ctr">
                        <a:lnSpc>
                          <a:spcPct val="100000"/>
                        </a:lnSpc>
                      </a:pPr>
                      <a:r>
                        <a:rPr b="0" lang="en-US" sz="1800" spc="-1" strike="noStrike">
                          <a:solidFill>
                            <a:srgbClr val="000000"/>
                          </a:solidFill>
                          <a:latin typeface="Arial"/>
                          <a:ea typeface="DejaVu Sans"/>
                        </a:rPr>
                        <a:t>yaw</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Nose Left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rad</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0 to 360</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Assuming right handed coordinate system positive Z axis must be pointing up</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lIns="90000" rIns="90000"/>
                    <a:p>
                      <a:pPr algn="ctr">
                        <a:lnSpc>
                          <a:spcPct val="100000"/>
                        </a:lnSpc>
                      </a:pPr>
                      <a:r>
                        <a:rPr b="0" lang="en-US" sz="1800" spc="-1" strike="noStrike">
                          <a:solidFill>
                            <a:srgbClr val="000000"/>
                          </a:solidFill>
                          <a:latin typeface="Arial"/>
                          <a:ea typeface="DejaVu Sans"/>
                        </a:rPr>
                        <a:t>Steering</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Nose Left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rad</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-8.2 to 8.2</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8.2 rad is 470 deg, divided by gear ratio of 14.8 gives steering angles of +/-31 deg</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120">
                <a:tc>
                  <a:txBody>
                    <a:bodyPr lIns="90000" rIns="90000"/>
                    <a:p>
                      <a:pPr algn="ctr">
                        <a:lnSpc>
                          <a:spcPct val="100000"/>
                        </a:lnSpc>
                      </a:pPr>
                      <a:r>
                        <a:rPr b="0" lang="en-US" sz="1800" spc="-1" strike="noStrike">
                          <a:solidFill>
                            <a:srgbClr val="000000"/>
                          </a:solidFill>
                          <a:latin typeface="Arial"/>
                          <a:ea typeface="DejaVu Sans"/>
                        </a:rPr>
                        <a:t>Brake</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Nm</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0-3250</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600840">
                <a:tc>
                  <a:txBody>
                    <a:bodyPr lIns="90000" rIns="90000"/>
                    <a:p>
                      <a:pPr algn="ctr">
                        <a:lnSpc>
                          <a:spcPct val="100000"/>
                        </a:lnSpc>
                      </a:pPr>
                      <a:r>
                        <a:rPr b="0" lang="en-US" sz="1800" spc="-1" strike="noStrike">
                          <a:solidFill>
                            <a:srgbClr val="000000"/>
                          </a:solidFill>
                          <a:latin typeface="Arial"/>
                          <a:ea typeface="DejaVu Sans"/>
                        </a:rPr>
                        <a:t>Throttle</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0-1</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twist_controller: low_pass.py</a:t>
            </a:r>
            <a:endParaRPr b="0" lang="en-US" sz="4400" spc="-1" strike="noStrike">
              <a:latin typeface="Arial"/>
            </a:endParaRPr>
          </a:p>
        </p:txBody>
      </p:sp>
      <mc:AlternateContent>
        <mc:Choice xmlns:a14="http://schemas.microsoft.com/office/drawing/2010/main" Requires="a14">
          <p:sp>
            <p:nvSpPr>
              <p:cNvPr id="87" name="Formula 2"/>
              <p:cNvSpPr txBox="1"/>
              <p:nvPr/>
            </p:nvSpPr>
            <p:spPr>
              <a:xfrm>
                <a:off x="2370960" y="2148840"/>
                <a:ext cx="5020560" cy="884520"/>
              </a:xfrm>
              <a:prstGeom prst="rect">
                <a:avLst/>
              </a:prstGeom>
            </p:spPr>
            <p:txBody>
              <a:bodyPr/>
              <a:p>
                <a14:m>
                  <m:oMath xmlns:m="http://schemas.openxmlformats.org/officeDocument/2006/math">
                    <m:r>
                      <m:t xml:space="preserve">𝑜𝑢𝑡𝑝𝑢𝑡</m:t>
                    </m:r>
                    <m:r>
                      <m:t xml:space="preserve">=</m:t>
                    </m:r>
                    <m:f>
                      <m:num>
                        <m:r>
                          <m:t xml:space="preserve">1</m:t>
                        </m:r>
                      </m:num>
                      <m:den>
                        <m:f>
                          <m:num>
                            <m:r>
                              <m:t xml:space="preserve">𝑡𝑎𝑢</m:t>
                            </m:r>
                          </m:num>
                          <m:den>
                            <m:r>
                              <m:t xml:space="preserve">𝑡𝑠</m:t>
                            </m:r>
                          </m:den>
                        </m:f>
                        <m:r>
                          <m:t xml:space="preserve">+</m:t>
                        </m:r>
                        <m:r>
                          <m:t xml:space="preserve">1</m:t>
                        </m:r>
                      </m:den>
                    </m:f>
                    <m:r>
                      <m:t xml:space="preserve">∗</m:t>
                    </m:r>
                    <m:r>
                      <m:t xml:space="preserve">𝑐𝑢𝑟𝑟𝑒𝑛𝑡</m:t>
                    </m:r>
                    <m:r>
                      <m:t xml:space="preserve">+</m:t>
                    </m:r>
                    <m:f>
                      <m:num>
                        <m:f>
                          <m:num>
                            <m:r>
                              <m:t xml:space="preserve">𝑡𝑎𝑢</m:t>
                            </m:r>
                          </m:num>
                          <m:den>
                            <m:r>
                              <m:t xml:space="preserve">𝑡𝑠</m:t>
                            </m:r>
                          </m:den>
                        </m:f>
                      </m:num>
                      <m:den>
                        <m:f>
                          <m:num>
                            <m:r>
                              <m:t xml:space="preserve">𝑡𝑎𝑢</m:t>
                            </m:r>
                          </m:num>
                          <m:den>
                            <m:r>
                              <m:t xml:space="preserve">𝑡𝑠</m:t>
                            </m:r>
                          </m:den>
                        </m:f>
                        <m:r>
                          <m:t xml:space="preserve">+</m:t>
                        </m:r>
                        <m:r>
                          <m:t xml:space="preserve">1</m:t>
                        </m:r>
                      </m:den>
                    </m:f>
                    <m:r>
                      <m:t xml:space="preserve">∗</m:t>
                    </m:r>
                    <m:r>
                      <m:t xml:space="preserve">𝑝𝑟𝑒𝑣𝑖𝑜𝑢𝑠</m:t>
                    </m:r>
                  </m:oMath>
                </a14:m>
              </a:p>
            </p:txBody>
          </p:sp>
        </mc:Choice>
        <mc:Fallback/>
      </mc:AlternateContent>
      <p:sp>
        <p:nvSpPr>
          <p:cNvPr id="88" name="CustomShape 3"/>
          <p:cNvSpPr/>
          <p:nvPr/>
        </p:nvSpPr>
        <p:spPr>
          <a:xfrm>
            <a:off x="2370960" y="2148840"/>
            <a:ext cx="5020560" cy="884520"/>
          </a:xfrm>
          <a:prstGeom prst="rect">
            <a:avLst/>
          </a:prstGeom>
          <a:blipFill>
            <a:blip r:embed="rId1"/>
            <a:stretch>
              <a:fillRect/>
            </a:stretch>
          </a:blipFill>
          <a:ln>
            <a:noFill/>
          </a:ln>
        </p:spPr>
        <p:style>
          <a:lnRef idx="0"/>
          <a:fillRef idx="0"/>
          <a:effectRef idx="0"/>
          <a:fontRef idx="minor"/>
        </p:style>
        <p:txBody>
          <a:bodyPr lIns="90000" rIns="90000" tIns="45000" bIns="45000"/>
          <a:p>
            <a:pPr>
              <a:lnSpc>
                <a:spcPct val="100000"/>
              </a:lnSpc>
            </a:pPr>
            <a:r>
              <a:rPr b="0" lang="en-US" sz="1800" spc="-1" strike="noStrike">
                <a:latin typeface="Arial"/>
                <a:ea typeface="DejaVu Sans"/>
              </a:rPr>
              <a:t> </a:t>
            </a:r>
            <a:endParaRPr b="0" lang="en-US" sz="1800" spc="-1" strike="noStrike">
              <a:latin typeface="Arial"/>
            </a:endParaRPr>
          </a:p>
        </p:txBody>
      </p:sp>
      <p:sp>
        <p:nvSpPr>
          <p:cNvPr id="89" name="CustomShape 4"/>
          <p:cNvSpPr/>
          <p:nvPr/>
        </p:nvSpPr>
        <p:spPr>
          <a:xfrm>
            <a:off x="1399680" y="1563120"/>
            <a:ext cx="7403760" cy="495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00"/>
                </a:solidFill>
                <a:uFill>
                  <a:solidFill>
                    <a:srgbClr val="ffffff"/>
                  </a:solidFill>
                </a:uFill>
                <a:latin typeface="Arial"/>
                <a:ea typeface="DejaVu Sans"/>
              </a:rPr>
              <a:t>Simple Low Pass Filter:</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p:txBody>
      </p:sp>
      <p:sp>
        <p:nvSpPr>
          <p:cNvPr id="90" name="CustomShape 5"/>
          <p:cNvSpPr/>
          <p:nvPr/>
        </p:nvSpPr>
        <p:spPr>
          <a:xfrm>
            <a:off x="1399680" y="3320640"/>
            <a:ext cx="7403760" cy="495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u="sng">
                <a:solidFill>
                  <a:srgbClr val="000000"/>
                </a:solidFill>
                <a:uFill>
                  <a:solidFill>
                    <a:srgbClr val="ffffff"/>
                  </a:solidFill>
                </a:uFill>
                <a:latin typeface="Arial"/>
                <a:ea typeface="DejaVu Sans"/>
              </a:rPr>
              <a:t>tau =0, ts = 1 will shut off this filter</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twist_controller: pid.py</a:t>
            </a:r>
            <a:endParaRPr b="0" lang="en-US" sz="4400" spc="-1" strike="noStrike">
              <a:latin typeface="Arial"/>
            </a:endParaRPr>
          </a:p>
        </p:txBody>
      </p:sp>
      <p:sp>
        <p:nvSpPr>
          <p:cNvPr id="92" name="CustomShape 2"/>
          <p:cNvSpPr/>
          <p:nvPr/>
        </p:nvSpPr>
        <p:spPr>
          <a:xfrm rot="5400000">
            <a:off x="5659200" y="262260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a:p>
            <a:pPr algn="ctr">
              <a:lnSpc>
                <a:spcPct val="100000"/>
              </a:lnSpc>
            </a:pPr>
            <a:r>
              <a:rPr b="0" lang="en-US" sz="1800" spc="-1" strike="noStrike">
                <a:solidFill>
                  <a:srgbClr val="ffffff"/>
                </a:solidFill>
                <a:latin typeface="Arial"/>
                <a:ea typeface="DejaVu Sans"/>
              </a:rPr>
              <a:t>Kp</a:t>
            </a:r>
            <a:endParaRPr b="0" lang="en-US" sz="1800" spc="-1" strike="noStrike">
              <a:latin typeface="Arial"/>
            </a:endParaRPr>
          </a:p>
        </p:txBody>
      </p:sp>
      <p:sp>
        <p:nvSpPr>
          <p:cNvPr id="93" name="CustomShape 3"/>
          <p:cNvSpPr/>
          <p:nvPr/>
        </p:nvSpPr>
        <p:spPr>
          <a:xfrm rot="5400000">
            <a:off x="5659200" y="387036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a:p>
            <a:pPr algn="ctr">
              <a:lnSpc>
                <a:spcPct val="100000"/>
              </a:lnSpc>
            </a:pPr>
            <a:r>
              <a:rPr b="0" lang="en-US" sz="1800" spc="-1" strike="noStrike">
                <a:solidFill>
                  <a:srgbClr val="ffffff"/>
                </a:solidFill>
                <a:latin typeface="Arial"/>
                <a:ea typeface="DejaVu Sans"/>
              </a:rPr>
              <a:t>Ki</a:t>
            </a:r>
            <a:endParaRPr b="0" lang="en-US" sz="1800" spc="-1" strike="noStrike">
              <a:latin typeface="Arial"/>
            </a:endParaRPr>
          </a:p>
        </p:txBody>
      </p:sp>
      <p:sp>
        <p:nvSpPr>
          <p:cNvPr id="94" name="CustomShape 4"/>
          <p:cNvSpPr/>
          <p:nvPr/>
        </p:nvSpPr>
        <p:spPr>
          <a:xfrm rot="5400000">
            <a:off x="5659200" y="5118480"/>
            <a:ext cx="983160" cy="836280"/>
          </a:xfrm>
          <a:prstGeom prst="triangle">
            <a:avLst>
              <a:gd name="adj" fmla="val 50000"/>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a:p>
            <a:pPr algn="ctr">
              <a:lnSpc>
                <a:spcPct val="100000"/>
              </a:lnSpc>
            </a:pPr>
            <a:r>
              <a:rPr b="0" lang="en-US" sz="1800" spc="-1" strike="noStrike">
                <a:solidFill>
                  <a:srgbClr val="ffffff"/>
                </a:solidFill>
                <a:latin typeface="Arial"/>
                <a:ea typeface="DejaVu Sans"/>
              </a:rPr>
              <a:t>Kd</a:t>
            </a:r>
            <a:endParaRPr b="0" lang="en-US" sz="1800" spc="-1" strike="noStrike">
              <a:latin typeface="Arial"/>
            </a:endParaRPr>
          </a:p>
        </p:txBody>
      </p:sp>
      <p:sp>
        <p:nvSpPr>
          <p:cNvPr id="95" name="CustomShape 5"/>
          <p:cNvSpPr/>
          <p:nvPr/>
        </p:nvSpPr>
        <p:spPr>
          <a:xfrm>
            <a:off x="1155960" y="2723040"/>
            <a:ext cx="1250640" cy="5518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Arial"/>
                <a:ea typeface="DejaVu Sans"/>
              </a:rPr>
              <a:t>Error</a:t>
            </a:r>
            <a:endParaRPr b="0" lang="en-US" sz="1800" spc="-1" strike="noStrike">
              <a:latin typeface="Arial"/>
            </a:endParaRPr>
          </a:p>
        </p:txBody>
      </p:sp>
      <p:sp>
        <p:nvSpPr>
          <p:cNvPr id="96" name="CustomShape 6"/>
          <p:cNvSpPr/>
          <p:nvPr/>
        </p:nvSpPr>
        <p:spPr>
          <a:xfrm>
            <a:off x="2406600" y="2999160"/>
            <a:ext cx="3324960" cy="4140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97" name="CustomShape 7"/>
          <p:cNvSpPr/>
          <p:nvPr/>
        </p:nvSpPr>
        <p:spPr>
          <a:xfrm>
            <a:off x="71946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ffffff"/>
                </a:solidFill>
                <a:latin typeface="Arial"/>
                <a:ea typeface="DejaVu Sans"/>
              </a:rPr>
              <a:t>+</a:t>
            </a:r>
            <a:endParaRPr b="0" lang="en-US" sz="1800" spc="-1" strike="noStrike">
              <a:latin typeface="Arial"/>
            </a:endParaRPr>
          </a:p>
        </p:txBody>
      </p:sp>
      <p:sp>
        <p:nvSpPr>
          <p:cNvPr id="98" name="CustomShape 8"/>
          <p:cNvSpPr/>
          <p:nvPr/>
        </p:nvSpPr>
        <p:spPr>
          <a:xfrm>
            <a:off x="6568920" y="3040920"/>
            <a:ext cx="866520" cy="1022040"/>
          </a:xfrm>
          <a:prstGeom prst="bentConnector2">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99" name="CustomShape 9"/>
          <p:cNvSpPr/>
          <p:nvPr/>
        </p:nvSpPr>
        <p:spPr>
          <a:xfrm flipV="1">
            <a:off x="6568920" y="4528080"/>
            <a:ext cx="866520" cy="1007640"/>
          </a:xfrm>
          <a:prstGeom prst="bentConnector2">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0" name="CustomShape 10"/>
          <p:cNvSpPr/>
          <p:nvPr/>
        </p:nvSpPr>
        <p:spPr>
          <a:xfrm>
            <a:off x="6568920" y="4288680"/>
            <a:ext cx="624960" cy="684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1" name="CustomShape 11"/>
          <p:cNvSpPr/>
          <p:nvPr/>
        </p:nvSpPr>
        <p:spPr>
          <a:xfrm flipV="1">
            <a:off x="7677360" y="4287960"/>
            <a:ext cx="1320840" cy="684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2" name="CustomShape 12"/>
          <p:cNvSpPr/>
          <p:nvPr/>
        </p:nvSpPr>
        <p:spPr>
          <a:xfrm>
            <a:off x="2165400" y="4062960"/>
            <a:ext cx="681120" cy="61920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US" sz="1800" spc="-1" strike="noStrike">
                <a:solidFill>
                  <a:srgbClr val="ffffff"/>
                </a:solidFill>
                <a:latin typeface="Arial"/>
                <a:ea typeface="DejaVu Sans"/>
              </a:rPr>
              <a:t>prev</a:t>
            </a:r>
            <a:endParaRPr b="0" lang="en-US" sz="1800" spc="-1" strike="noStrike">
              <a:latin typeface="Arial"/>
            </a:endParaRPr>
          </a:p>
        </p:txBody>
      </p:sp>
      <p:sp>
        <p:nvSpPr>
          <p:cNvPr id="103" name="CustomShape 13"/>
          <p:cNvSpPr/>
          <p:nvPr/>
        </p:nvSpPr>
        <p:spPr>
          <a:xfrm>
            <a:off x="2406600" y="2999160"/>
            <a:ext cx="99000" cy="1063440"/>
          </a:xfrm>
          <a:prstGeom prst="bentConnector2">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4" name="CustomShape 14"/>
          <p:cNvSpPr/>
          <p:nvPr/>
        </p:nvSpPr>
        <p:spPr>
          <a:xfrm>
            <a:off x="1781280" y="5536800"/>
            <a:ext cx="3950640" cy="36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5" name="CustomShape 15"/>
          <p:cNvSpPr/>
          <p:nvPr/>
        </p:nvSpPr>
        <p:spPr>
          <a:xfrm>
            <a:off x="1298160" y="530388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ffffff"/>
                </a:solidFill>
                <a:latin typeface="Arial"/>
                <a:ea typeface="DejaVu Sans"/>
              </a:rPr>
              <a:t>-</a:t>
            </a:r>
            <a:endParaRPr b="0" lang="en-US" sz="1800" spc="-1" strike="noStrike">
              <a:latin typeface="Arial"/>
            </a:endParaRPr>
          </a:p>
        </p:txBody>
      </p:sp>
      <p:sp>
        <p:nvSpPr>
          <p:cNvPr id="106" name="CustomShape 16"/>
          <p:cNvSpPr/>
          <p:nvPr/>
        </p:nvSpPr>
        <p:spPr>
          <a:xfrm flipV="1" rot="10800000">
            <a:off x="2165400" y="5303160"/>
            <a:ext cx="624960" cy="930600"/>
          </a:xfrm>
          <a:prstGeom prst="bentConnector2">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7" name="CustomShape 17"/>
          <p:cNvSpPr/>
          <p:nvPr/>
        </p:nvSpPr>
        <p:spPr>
          <a:xfrm flipH="1" flipV="1" rot="10800000">
            <a:off x="1298160" y="5536800"/>
            <a:ext cx="141840" cy="2537280"/>
          </a:xfrm>
          <a:prstGeom prst="bentConnector3">
            <a:avLst>
              <a:gd name="adj1" fmla="val -160606"/>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08" name="CustomShape 18"/>
          <p:cNvSpPr/>
          <p:nvPr/>
        </p:nvSpPr>
        <p:spPr>
          <a:xfrm rot="5400000">
            <a:off x="2109600" y="511848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a:p>
            <a:pPr algn="ctr">
              <a:lnSpc>
                <a:spcPct val="100000"/>
              </a:lnSpc>
            </a:pPr>
            <a:r>
              <a:rPr b="0" lang="en-US" sz="1400" spc="-1" strike="noStrike">
                <a:solidFill>
                  <a:srgbClr val="ffffff"/>
                </a:solidFill>
                <a:latin typeface="Arial"/>
                <a:ea typeface="DejaVu Sans"/>
              </a:rPr>
              <a:t>1/Ts</a:t>
            </a:r>
            <a:endParaRPr b="0" lang="en-US" sz="1400" spc="-1" strike="noStrike">
              <a:latin typeface="Arial"/>
            </a:endParaRPr>
          </a:p>
        </p:txBody>
      </p:sp>
      <p:sp>
        <p:nvSpPr>
          <p:cNvPr id="109" name="CustomShape 19"/>
          <p:cNvSpPr/>
          <p:nvPr/>
        </p:nvSpPr>
        <p:spPr>
          <a:xfrm rot="5400000">
            <a:off x="3549960" y="3870360"/>
            <a:ext cx="983160" cy="836280"/>
          </a:xfrm>
          <a:prstGeom prst="triangle">
            <a:avLst>
              <a:gd name="adj" fmla="val 50878"/>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vert="vert270"/>
          <a:p>
            <a:pPr algn="ctr">
              <a:lnSpc>
                <a:spcPct val="100000"/>
              </a:lnSpc>
            </a:pPr>
            <a:r>
              <a:rPr b="0" lang="en-US" sz="1400" spc="-1" strike="noStrike">
                <a:solidFill>
                  <a:srgbClr val="ffffff"/>
                </a:solidFill>
                <a:latin typeface="Arial"/>
                <a:ea typeface="DejaVu Sans"/>
              </a:rPr>
              <a:t>1/Ts</a:t>
            </a:r>
            <a:endParaRPr b="0" lang="en-US" sz="1400" spc="-1" strike="noStrike">
              <a:latin typeface="Arial"/>
            </a:endParaRPr>
          </a:p>
        </p:txBody>
      </p:sp>
      <p:sp>
        <p:nvSpPr>
          <p:cNvPr id="110" name="CustomShape 20"/>
          <p:cNvSpPr/>
          <p:nvPr/>
        </p:nvSpPr>
        <p:spPr>
          <a:xfrm>
            <a:off x="2406600" y="2999160"/>
            <a:ext cx="1216080" cy="1297800"/>
          </a:xfrm>
          <a:prstGeom prst="bentConnector3">
            <a:avLst>
              <a:gd name="adj1" fmla="val 50000"/>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11" name="CustomShape 21"/>
          <p:cNvSpPr/>
          <p:nvPr/>
        </p:nvSpPr>
        <p:spPr>
          <a:xfrm>
            <a:off x="4843800" y="4062960"/>
            <a:ext cx="482760" cy="4654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1" lang="en-US" sz="1800" spc="-1" strike="noStrike">
                <a:solidFill>
                  <a:srgbClr val="ffffff"/>
                </a:solidFill>
                <a:latin typeface="Arial"/>
                <a:ea typeface="DejaVu Sans"/>
              </a:rPr>
              <a:t>+</a:t>
            </a:r>
            <a:endParaRPr b="0" lang="en-US" sz="1800" spc="-1" strike="noStrike">
              <a:latin typeface="Arial"/>
            </a:endParaRPr>
          </a:p>
        </p:txBody>
      </p:sp>
      <p:sp>
        <p:nvSpPr>
          <p:cNvPr id="112" name="CustomShape 22"/>
          <p:cNvSpPr/>
          <p:nvPr/>
        </p:nvSpPr>
        <p:spPr>
          <a:xfrm flipV="1">
            <a:off x="4459680" y="4295160"/>
            <a:ext cx="383400" cy="108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13" name="CustomShape 23"/>
          <p:cNvSpPr/>
          <p:nvPr/>
        </p:nvSpPr>
        <p:spPr>
          <a:xfrm flipV="1">
            <a:off x="5326920" y="4287960"/>
            <a:ext cx="405000" cy="684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14" name="CustomShape 24"/>
          <p:cNvSpPr/>
          <p:nvPr/>
        </p:nvSpPr>
        <p:spPr>
          <a:xfrm flipH="1" flipV="1">
            <a:off x="5084640" y="4062960"/>
            <a:ext cx="1483560" cy="225360"/>
          </a:xfrm>
          <a:prstGeom prst="bentConnector4">
            <a:avLst>
              <a:gd name="adj1" fmla="val -20349"/>
              <a:gd name="adj2" fmla="val 286634"/>
            </a:avLst>
          </a:pr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15" name="CustomShape 25"/>
          <p:cNvSpPr/>
          <p:nvPr/>
        </p:nvSpPr>
        <p:spPr>
          <a:xfrm flipH="1">
            <a:off x="1770480" y="2287440"/>
            <a:ext cx="9720" cy="420840"/>
          </a:xfrm>
          <a:custGeom>
            <a:avLst/>
            <a:gdLst/>
            <a:ahLst/>
            <a:rect l="l" t="t" r="r" b="b"/>
            <a:pathLst>
              <a:path w="21600" h="21600">
                <a:moveTo>
                  <a:pt x="0" y="0"/>
                </a:moveTo>
                <a:lnTo>
                  <a:pt x="21600" y="21600"/>
                </a:lnTo>
              </a:path>
            </a:pathLst>
          </a:custGeom>
          <a:noFill/>
          <a:ln w="572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116" name="CustomShape 26"/>
          <p:cNvSpPr/>
          <p:nvPr/>
        </p:nvSpPr>
        <p:spPr>
          <a:xfrm>
            <a:off x="1419120" y="1936440"/>
            <a:ext cx="866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INPUT</a:t>
            </a:r>
            <a:endParaRPr b="0" lang="en-US" sz="1800" spc="-1" strike="noStrike">
              <a:latin typeface="Arial"/>
            </a:endParaRPr>
          </a:p>
        </p:txBody>
      </p:sp>
      <p:sp>
        <p:nvSpPr>
          <p:cNvPr id="117" name="CustomShape 27"/>
          <p:cNvSpPr/>
          <p:nvPr/>
        </p:nvSpPr>
        <p:spPr>
          <a:xfrm>
            <a:off x="9004320" y="4104000"/>
            <a:ext cx="11214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OUTPUT</a:t>
            </a:r>
            <a:endParaRPr b="0" lang="en-US" sz="1800" spc="-1" strike="noStrike">
              <a:latin typeface="Arial"/>
            </a:endParaRPr>
          </a:p>
        </p:txBody>
      </p:sp>
      <p:sp>
        <p:nvSpPr>
          <p:cNvPr id="118" name="CustomShape 28"/>
          <p:cNvSpPr/>
          <p:nvPr/>
        </p:nvSpPr>
        <p:spPr>
          <a:xfrm>
            <a:off x="7923240" y="3961080"/>
            <a:ext cx="698400" cy="6760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119" name="Line 29"/>
          <p:cNvSpPr/>
          <p:nvPr/>
        </p:nvSpPr>
        <p:spPr>
          <a:xfrm>
            <a:off x="7985880" y="4446360"/>
            <a:ext cx="23724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0" name="Line 30"/>
          <p:cNvSpPr/>
          <p:nvPr/>
        </p:nvSpPr>
        <p:spPr>
          <a:xfrm flipV="1">
            <a:off x="8223120" y="4130640"/>
            <a:ext cx="135000" cy="31572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1" name="Line 31"/>
          <p:cNvSpPr/>
          <p:nvPr/>
        </p:nvSpPr>
        <p:spPr>
          <a:xfrm>
            <a:off x="8358120" y="4132440"/>
            <a:ext cx="192600" cy="360"/>
          </a:xfrm>
          <a:prstGeom prst="line">
            <a:avLst/>
          </a:prstGeom>
          <a:ln w="57240">
            <a:solidFill>
              <a:schemeClr val="bg1"/>
            </a:solidFill>
            <a:round/>
          </a:ln>
        </p:spPr>
        <p:style>
          <a:lnRef idx="1">
            <a:schemeClr val="accent1"/>
          </a:lnRef>
          <a:fillRef idx="0">
            <a:schemeClr val="accent1"/>
          </a:fillRef>
          <a:effectRef idx="0">
            <a:schemeClr val="accent1"/>
          </a:effectRef>
          <a:fontRef idx="minor"/>
        </p:style>
      </p:sp>
      <p:sp>
        <p:nvSpPr>
          <p:cNvPr id="122" name="CustomShape 32"/>
          <p:cNvSpPr/>
          <p:nvPr/>
        </p:nvSpPr>
        <p:spPr>
          <a:xfrm>
            <a:off x="7912440" y="4663440"/>
            <a:ext cx="7768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Limits</a:t>
            </a:r>
            <a:endParaRPr b="0" lang="en-US" sz="1800" spc="-1" strike="noStrike">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ROS Nodes Layout</a:t>
            </a:r>
            <a:endParaRPr b="0" lang="en-US" sz="4400" spc="-1" strike="noStrike">
              <a:solidFill>
                <a:srgbClr val="000000"/>
              </a:solidFill>
              <a:latin typeface="Arial"/>
            </a:endParaRPr>
          </a:p>
        </p:txBody>
      </p:sp>
      <p:pic>
        <p:nvPicPr>
          <p:cNvPr id="46" name="Picture 2" descr=""/>
          <p:cNvPicPr/>
          <p:nvPr/>
        </p:nvPicPr>
        <p:blipFill>
          <a:blip r:embed="rId1"/>
          <a:stretch/>
        </p:blipFill>
        <p:spPr>
          <a:xfrm>
            <a:off x="504000" y="1254600"/>
            <a:ext cx="8615880" cy="59356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Waypoint Files Summary</a:t>
            </a:r>
            <a:endParaRPr b="0" lang="en-US" sz="4400" spc="-1" strike="noStrike">
              <a:latin typeface="Arial"/>
            </a:endParaRPr>
          </a:p>
        </p:txBody>
      </p:sp>
      <p:graphicFrame>
        <p:nvGraphicFramePr>
          <p:cNvPr id="48" name="Table 2"/>
          <p:cNvGraphicFramePr/>
          <p:nvPr/>
        </p:nvGraphicFramePr>
        <p:xfrm>
          <a:off x="960120" y="1563120"/>
          <a:ext cx="8158680" cy="2603880"/>
        </p:xfrm>
        <a:graphic>
          <a:graphicData uri="http://schemas.openxmlformats.org/drawingml/2006/table">
            <a:tbl>
              <a:tblPr/>
              <a:tblGrid>
                <a:gridCol w="2260080"/>
                <a:gridCol w="1524600"/>
                <a:gridCol w="4374000"/>
              </a:tblGrid>
              <a:tr h="597960">
                <a:tc>
                  <a:txBody>
                    <a:bodyPr lIns="90000" rIns="90000" anchor="ctr"/>
                    <a:p>
                      <a:pPr algn="ctr">
                        <a:lnSpc>
                          <a:spcPct val="100000"/>
                        </a:lnSpc>
                      </a:pPr>
                      <a:r>
                        <a:rPr b="1" lang="en-US" sz="1800" spc="-1" strike="noStrike">
                          <a:solidFill>
                            <a:srgbClr val="000000"/>
                          </a:solidFill>
                          <a:latin typeface="Arial"/>
                          <a:ea typeface="DejaVu Sans"/>
                        </a:rPr>
                        <a:t>Filename</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Column headers</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c>
                  <a:txBody>
                    <a:bodyPr lIns="90000" rIns="90000" anchor="ctr"/>
                    <a:p>
                      <a:pPr algn="ctr">
                        <a:lnSpc>
                          <a:spcPct val="100000"/>
                        </a:lnSpc>
                      </a:pPr>
                      <a:r>
                        <a:rPr b="1" lang="en-US" sz="1800" spc="-1" strike="noStrike">
                          <a:solidFill>
                            <a:srgbClr val="000000"/>
                          </a:solidFill>
                          <a:latin typeface="Arial"/>
                          <a:ea typeface="DejaVu Sans"/>
                        </a:rPr>
                        <a:t>Notes</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b3b3b3"/>
                    </a:solidFill>
                  </a:tcPr>
                </a:tc>
              </a:tr>
              <a:tr h="597960">
                <a:tc>
                  <a:txBody>
                    <a:bodyPr lIns="90000" rIns="90000"/>
                    <a:p>
                      <a:pPr algn="ctr">
                        <a:lnSpc>
                          <a:spcPct val="100000"/>
                        </a:lnSpc>
                      </a:pPr>
                      <a:r>
                        <a:rPr b="0" lang="en-US" sz="1800" spc="-1" strike="noStrike">
                          <a:solidFill>
                            <a:srgbClr val="000000"/>
                          </a:solidFill>
                          <a:latin typeface="Arial"/>
                          <a:ea typeface="DejaVu Sans"/>
                        </a:rPr>
                        <a:t>churchlot_with_cars.csv</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Pos x,y,z, yaw(rad)</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Yaw is in rad (+/- Pi)</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lIns="90000" rIns="90000"/>
                    <a:p>
                      <a:pPr algn="ctr">
                        <a:lnSpc>
                          <a:spcPct val="100000"/>
                        </a:lnSpc>
                      </a:pPr>
                      <a:r>
                        <a:rPr b="0" lang="en-US" sz="1800" spc="-1" strike="noStrike">
                          <a:solidFill>
                            <a:srgbClr val="000000"/>
                          </a:solidFill>
                          <a:latin typeface="Arial"/>
                          <a:ea typeface="DejaVu Sans"/>
                        </a:rPr>
                        <a:t>sim_waypoints.csv</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Pos x,y,z, yaw(?)</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Yaw is constant – bad? Same path as wpt_yaw and wpt_yaw_const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lIns="90000" rIns="90000"/>
                    <a:p>
                      <a:pPr algn="ctr">
                        <a:lnSpc>
                          <a:spcPct val="100000"/>
                        </a:lnSpc>
                      </a:pPr>
                      <a:r>
                        <a:rPr b="0" lang="en-US" sz="1800" spc="-1" strike="noStrike">
                          <a:solidFill>
                            <a:srgbClr val="000000"/>
                          </a:solidFill>
                          <a:latin typeface="Arial"/>
                          <a:ea typeface="DejaVu Sans"/>
                        </a:rPr>
                        <a:t>wp_yaw.txt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Pos x,y,z, yaw(deg)</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Identical to wp_yaw_const.txt</a:t>
                      </a:r>
                      <a:endParaRPr b="0" lang="en-US" sz="1800" spc="-1" strike="noStrike">
                        <a:latin typeface="Arial"/>
                      </a:endParaRPr>
                    </a:p>
                    <a:p>
                      <a:pPr algn="ctr">
                        <a:lnSpc>
                          <a:spcPct val="100000"/>
                        </a:lnSpc>
                      </a:pP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r h="597960">
                <a:tc>
                  <a:txBody>
                    <a:bodyPr lIns="90000" rIns="90000"/>
                    <a:p>
                      <a:pPr algn="ctr">
                        <a:lnSpc>
                          <a:spcPct val="100000"/>
                        </a:lnSpc>
                      </a:pPr>
                      <a:r>
                        <a:rPr b="0" lang="en-US" sz="1800" spc="-1" strike="noStrike">
                          <a:solidFill>
                            <a:srgbClr val="000000"/>
                          </a:solidFill>
                          <a:latin typeface="Arial"/>
                          <a:ea typeface="DejaVu Sans"/>
                        </a:rPr>
                        <a:t>wp_yaw_const.txt</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Pos x,y,z, yaw(deg)</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c>
                  <a:txBody>
                    <a:bodyPr lIns="90000" rIns="90000"/>
                    <a:p>
                      <a:pPr algn="ctr">
                        <a:lnSpc>
                          <a:spcPct val="100000"/>
                        </a:lnSpc>
                      </a:pPr>
                      <a:r>
                        <a:rPr b="0" lang="en-US" sz="1800" spc="-1" strike="noStrike">
                          <a:solidFill>
                            <a:srgbClr val="000000"/>
                          </a:solidFill>
                          <a:latin typeface="Arial"/>
                          <a:ea typeface="DejaVu Sans"/>
                        </a:rPr>
                        <a:t>Identical to wp_yaw.txt</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Yaw is in deg(0-360)</a:t>
                      </a:r>
                      <a:endParaRPr b="0" lang="en-US" sz="1800" spc="-1" strike="noStrike">
                        <a:latin typeface="Arial"/>
                      </a:endParaRPr>
                    </a:p>
                  </a:txBody>
                  <a:tcPr marL="90000" marR="90000">
                    <a:lnL w="12240">
                      <a:solidFill>
                        <a:srgbClr val="000000"/>
                      </a:solidFill>
                    </a:lnL>
                    <a:lnR w="12240">
                      <a:solidFill>
                        <a:srgbClr val="000000"/>
                      </a:solidFill>
                    </a:lnR>
                    <a:lnT w="12240">
                      <a:solidFill>
                        <a:srgbClr val="000000"/>
                      </a:solidFill>
                    </a:lnT>
                    <a:lnB w="12240">
                      <a:solidFill>
                        <a:srgbClr val="000000"/>
                      </a:solidFill>
                    </a:lnB>
                    <a:solidFill>
                      <a:srgbClr val="f2f2f2"/>
                    </a:solidFill>
                  </a:tcPr>
                </a:tc>
              </a:tr>
            </a:tbl>
          </a:graphicData>
        </a:graphic>
      </p:graphicFrame>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churchlot_with_cars.csv</a:t>
            </a:r>
            <a:endParaRPr b="0" lang="en-US" sz="4400" spc="-1" strike="noStrike">
              <a:solidFill>
                <a:srgbClr val="000000"/>
              </a:solidFill>
              <a:latin typeface="Arial"/>
            </a:endParaRPr>
          </a:p>
        </p:txBody>
      </p:sp>
      <p:pic>
        <p:nvPicPr>
          <p:cNvPr id="50" name="Picture 3" descr=""/>
          <p:cNvPicPr/>
          <p:nvPr/>
        </p:nvPicPr>
        <p:blipFill>
          <a:blip r:embed="rId1"/>
          <a:stretch/>
        </p:blipFill>
        <p:spPr>
          <a:xfrm>
            <a:off x="5374080" y="4209120"/>
            <a:ext cx="4378680" cy="3278160"/>
          </a:xfrm>
          <a:prstGeom prst="rect">
            <a:avLst/>
          </a:prstGeom>
          <a:ln>
            <a:noFill/>
          </a:ln>
        </p:spPr>
      </p:pic>
      <p:pic>
        <p:nvPicPr>
          <p:cNvPr id="51" name="Picture 4" descr=""/>
          <p:cNvPicPr/>
          <p:nvPr/>
        </p:nvPicPr>
        <p:blipFill>
          <a:blip r:embed="rId2"/>
          <a:stretch/>
        </p:blipFill>
        <p:spPr>
          <a:xfrm>
            <a:off x="5317200" y="1126080"/>
            <a:ext cx="4435200" cy="3320640"/>
          </a:xfrm>
          <a:prstGeom prst="rect">
            <a:avLst/>
          </a:prstGeom>
          <a:ln>
            <a:noFill/>
          </a:ln>
        </p:spPr>
      </p:pic>
      <p:sp>
        <p:nvSpPr>
          <p:cNvPr id="52" name="CustomShape 2"/>
          <p:cNvSpPr/>
          <p:nvPr/>
        </p:nvSpPr>
        <p:spPr>
          <a:xfrm>
            <a:off x="258840" y="5271480"/>
            <a:ext cx="5283720" cy="1461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Total Waypoints: </a:t>
            </a:r>
            <a:r>
              <a:rPr b="0" lang="en-US" sz="1800" spc="-1" strike="noStrike">
                <a:solidFill>
                  <a:srgbClr val="000000"/>
                </a:solidFill>
                <a:latin typeface="Arial"/>
                <a:ea typeface="DejaVu Sans"/>
              </a:rPr>
              <a:t>61</a:t>
            </a:r>
            <a:endParaRPr b="0" lang="en-US" sz="1800" spc="-1" strike="noStrike">
              <a:latin typeface="Arial"/>
            </a:endParaRPr>
          </a:p>
          <a:p>
            <a:pPr>
              <a:lnSpc>
                <a:spcPct val="100000"/>
              </a:lnSpc>
            </a:pPr>
            <a:r>
              <a:rPr b="1" lang="en-US" sz="1800" spc="-1" strike="noStrike">
                <a:solidFill>
                  <a:srgbClr val="000000"/>
                </a:solidFill>
                <a:latin typeface="Arial"/>
                <a:ea typeface="DejaVu Sans"/>
              </a:rPr>
              <a:t>Distance Traveled Over Entire Waypoint Path: </a:t>
            </a:r>
            <a:r>
              <a:rPr b="0" lang="en-US" sz="1800" spc="-1" strike="noStrike">
                <a:solidFill>
                  <a:srgbClr val="000000"/>
                </a:solidFill>
                <a:latin typeface="Arial"/>
                <a:ea typeface="DejaVu Sans"/>
              </a:rPr>
              <a:t>68.4871</a:t>
            </a:r>
            <a:endParaRPr b="0" lang="en-US" sz="1800" spc="-1" strike="noStrike">
              <a:latin typeface="Arial"/>
            </a:endParaRPr>
          </a:p>
          <a:p>
            <a:pPr>
              <a:lnSpc>
                <a:spcPct val="100000"/>
              </a:lnSpc>
            </a:pPr>
            <a:r>
              <a:rPr b="1" lang="en-US" sz="1800" spc="-1" strike="noStrike">
                <a:solidFill>
                  <a:srgbClr val="000000"/>
                </a:solidFill>
                <a:latin typeface="Arial"/>
                <a:ea typeface="DejaVu Sans"/>
              </a:rPr>
              <a:t>Column Headers: </a:t>
            </a:r>
            <a:r>
              <a:rPr b="0" lang="en-US" sz="1800" spc="-1" strike="noStrike">
                <a:solidFill>
                  <a:srgbClr val="000000"/>
                </a:solidFill>
                <a:latin typeface="Arial"/>
                <a:ea typeface="DejaVu Sans"/>
              </a:rPr>
              <a:t>Pos x,Pos y, Pos z, yaw(rad)</a:t>
            </a:r>
            <a:endParaRPr b="0" lang="en-US" sz="1800" spc="-1" strike="noStrike">
              <a:latin typeface="Arial"/>
            </a:endParaRPr>
          </a:p>
          <a:p>
            <a:pPr>
              <a:lnSpc>
                <a:spcPct val="100000"/>
              </a:lnSpc>
            </a:pPr>
            <a:r>
              <a:rPr b="0" lang="en-US" sz="1800" spc="-1" strike="noStrike">
                <a:solidFill>
                  <a:srgbClr val="000000"/>
                </a:solidFill>
                <a:latin typeface="Arial"/>
                <a:ea typeface="DejaVu Sans"/>
              </a:rPr>
              <a:t>Yaw goes from +/- pi (rad)</a:t>
            </a:r>
            <a:endParaRPr b="0" lang="en-US" sz="1800" spc="-1" strike="noStrike">
              <a:latin typeface="Arial"/>
            </a:endParaRPr>
          </a:p>
        </p:txBody>
      </p:sp>
      <p:sp>
        <p:nvSpPr>
          <p:cNvPr id="53" name="CustomShape 3"/>
          <p:cNvSpPr/>
          <p:nvPr/>
        </p:nvSpPr>
        <p:spPr>
          <a:xfrm>
            <a:off x="7288200" y="5054040"/>
            <a:ext cx="284508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DejaVu Sans"/>
              </a:rPr>
              <a:t>1 unit of distance traveled </a:t>
            </a:r>
            <a:endParaRPr b="0" lang="en-US" sz="1800" spc="-1" strike="noStrike">
              <a:latin typeface="Arial"/>
            </a:endParaRPr>
          </a:p>
          <a:p>
            <a:pPr>
              <a:lnSpc>
                <a:spcPct val="100000"/>
              </a:lnSpc>
            </a:pPr>
            <a:r>
              <a:rPr b="0" lang="en-US" sz="1800" spc="-1" strike="noStrike">
                <a:solidFill>
                  <a:srgbClr val="ff0000"/>
                </a:solidFill>
                <a:latin typeface="Arial"/>
                <a:ea typeface="DejaVu Sans"/>
              </a:rPr>
              <a:t>between waypoints</a:t>
            </a:r>
            <a:endParaRPr b="0" lang="en-US" sz="1800" spc="-1" strike="noStrike">
              <a:latin typeface="Arial"/>
            </a:endParaRPr>
          </a:p>
        </p:txBody>
      </p:sp>
      <p:pic>
        <p:nvPicPr>
          <p:cNvPr id="54" name="Picture 10" descr=""/>
          <p:cNvPicPr/>
          <p:nvPr/>
        </p:nvPicPr>
        <p:blipFill>
          <a:blip r:embed="rId3"/>
          <a:stretch/>
        </p:blipFill>
        <p:spPr>
          <a:xfrm>
            <a:off x="-159480" y="1053000"/>
            <a:ext cx="5701680" cy="42688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sim_waypoints.csv</a:t>
            </a:r>
            <a:endParaRPr b="0" lang="en-US" sz="4400" spc="-1" strike="noStrike">
              <a:solidFill>
                <a:srgbClr val="000000"/>
              </a:solidFill>
              <a:latin typeface="Arial"/>
            </a:endParaRPr>
          </a:p>
        </p:txBody>
      </p:sp>
      <p:pic>
        <p:nvPicPr>
          <p:cNvPr id="56" name="Picture 3" descr=""/>
          <p:cNvPicPr/>
          <p:nvPr/>
        </p:nvPicPr>
        <p:blipFill>
          <a:blip r:embed="rId1"/>
          <a:stretch/>
        </p:blipFill>
        <p:spPr>
          <a:xfrm>
            <a:off x="5717880" y="4109040"/>
            <a:ext cx="4362480" cy="3266280"/>
          </a:xfrm>
          <a:prstGeom prst="rect">
            <a:avLst/>
          </a:prstGeom>
          <a:ln>
            <a:noFill/>
          </a:ln>
        </p:spPr>
      </p:pic>
      <p:sp>
        <p:nvSpPr>
          <p:cNvPr id="57" name="CustomShape 2"/>
          <p:cNvSpPr/>
          <p:nvPr/>
        </p:nvSpPr>
        <p:spPr>
          <a:xfrm>
            <a:off x="6980400" y="5002200"/>
            <a:ext cx="316044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DejaVu Sans"/>
              </a:rPr>
              <a:t>Distance between waypoints </a:t>
            </a:r>
            <a:endParaRPr b="0" lang="en-US" sz="1800" spc="-1" strike="noStrike">
              <a:latin typeface="Arial"/>
            </a:endParaRPr>
          </a:p>
          <a:p>
            <a:pPr>
              <a:lnSpc>
                <a:spcPct val="100000"/>
              </a:lnSpc>
            </a:pPr>
            <a:r>
              <a:rPr b="0" lang="en-US" sz="1800" spc="-1" strike="noStrike">
                <a:solidFill>
                  <a:srgbClr val="ff0000"/>
                </a:solidFill>
                <a:latin typeface="Arial"/>
                <a:ea typeface="DejaVu Sans"/>
              </a:rPr>
              <a:t>not constant, speed changing</a:t>
            </a:r>
            <a:endParaRPr b="0" lang="en-US" sz="1800" spc="-1" strike="noStrike">
              <a:latin typeface="Arial"/>
            </a:endParaRPr>
          </a:p>
        </p:txBody>
      </p:sp>
      <p:pic>
        <p:nvPicPr>
          <p:cNvPr id="58" name="Picture 6" descr=""/>
          <p:cNvPicPr/>
          <p:nvPr/>
        </p:nvPicPr>
        <p:blipFill>
          <a:blip r:embed="rId2"/>
          <a:stretch/>
        </p:blipFill>
        <p:spPr>
          <a:xfrm>
            <a:off x="5717880" y="979920"/>
            <a:ext cx="4325040" cy="3238200"/>
          </a:xfrm>
          <a:prstGeom prst="rect">
            <a:avLst/>
          </a:prstGeom>
          <a:ln>
            <a:noFill/>
          </a:ln>
        </p:spPr>
      </p:pic>
      <p:sp>
        <p:nvSpPr>
          <p:cNvPr id="59" name="CustomShape 3"/>
          <p:cNvSpPr/>
          <p:nvPr/>
        </p:nvSpPr>
        <p:spPr>
          <a:xfrm>
            <a:off x="6521760" y="2495520"/>
            <a:ext cx="179820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DejaVu Sans"/>
              </a:rPr>
              <a:t>Yaw angle bad?</a:t>
            </a:r>
            <a:endParaRPr b="0" lang="en-US" sz="1800" spc="-1" strike="noStrike">
              <a:latin typeface="Arial"/>
            </a:endParaRPr>
          </a:p>
        </p:txBody>
      </p:sp>
      <p:sp>
        <p:nvSpPr>
          <p:cNvPr id="60" name="CustomShape 4"/>
          <p:cNvSpPr/>
          <p:nvPr/>
        </p:nvSpPr>
        <p:spPr>
          <a:xfrm>
            <a:off x="258840" y="5271480"/>
            <a:ext cx="5283720" cy="14619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Total Waypoints: </a:t>
            </a:r>
            <a:r>
              <a:rPr b="0" lang="en-US" sz="1800" spc="-1" strike="noStrike">
                <a:solidFill>
                  <a:srgbClr val="000000"/>
                </a:solidFill>
                <a:latin typeface="Arial"/>
                <a:ea typeface="DejaVu Sans"/>
              </a:rPr>
              <a:t>11011</a:t>
            </a:r>
            <a:endParaRPr b="0" lang="en-US" sz="1800" spc="-1" strike="noStrike">
              <a:latin typeface="Arial"/>
            </a:endParaRPr>
          </a:p>
          <a:p>
            <a:pPr>
              <a:lnSpc>
                <a:spcPct val="100000"/>
              </a:lnSpc>
            </a:pPr>
            <a:r>
              <a:rPr b="1" lang="en-US" sz="1800" spc="-1" strike="noStrike">
                <a:solidFill>
                  <a:srgbClr val="000000"/>
                </a:solidFill>
                <a:latin typeface="Arial"/>
                <a:ea typeface="DejaVu Sans"/>
              </a:rPr>
              <a:t>Distance Traveled Over Entire Waypoint Path: </a:t>
            </a:r>
            <a:r>
              <a:rPr b="0" lang="en-US" sz="1800" spc="-1" strike="noStrike">
                <a:solidFill>
                  <a:srgbClr val="000000"/>
                </a:solidFill>
                <a:latin typeface="Arial"/>
                <a:ea typeface="DejaVu Sans"/>
              </a:rPr>
              <a:t>7014.1148</a:t>
            </a:r>
            <a:endParaRPr b="0" lang="en-US" sz="1800" spc="-1" strike="noStrike">
              <a:latin typeface="Arial"/>
            </a:endParaRPr>
          </a:p>
          <a:p>
            <a:pPr>
              <a:lnSpc>
                <a:spcPct val="100000"/>
              </a:lnSpc>
            </a:pPr>
            <a:r>
              <a:rPr b="1" lang="en-US" sz="1800" spc="-1" strike="noStrike">
                <a:solidFill>
                  <a:srgbClr val="000000"/>
                </a:solidFill>
                <a:latin typeface="Arial"/>
                <a:ea typeface="DejaVu Sans"/>
              </a:rPr>
              <a:t>Column Headers: </a:t>
            </a:r>
            <a:r>
              <a:rPr b="0" lang="en-US" sz="1800" spc="-1" strike="noStrike">
                <a:solidFill>
                  <a:srgbClr val="000000"/>
                </a:solidFill>
                <a:latin typeface="Arial"/>
                <a:ea typeface="DejaVu Sans"/>
              </a:rPr>
              <a:t>Pos x,Pos y, Pos z, yaw(rad)</a:t>
            </a:r>
            <a:endParaRPr b="0" lang="en-US" sz="1800" spc="-1" strike="noStrike">
              <a:latin typeface="Arial"/>
            </a:endParaRPr>
          </a:p>
          <a:p>
            <a:pPr>
              <a:lnSpc>
                <a:spcPct val="100000"/>
              </a:lnSpc>
            </a:pPr>
            <a:r>
              <a:rPr b="0" lang="en-US" sz="1800" spc="-1" strike="noStrike">
                <a:solidFill>
                  <a:srgbClr val="000000"/>
                </a:solidFill>
                <a:latin typeface="Arial"/>
                <a:ea typeface="DejaVu Sans"/>
              </a:rPr>
              <a:t>Yaw is constant, doesn’t make sense</a:t>
            </a:r>
            <a:endParaRPr b="0" lang="en-US" sz="1800" spc="-1" strike="noStrike">
              <a:latin typeface="Arial"/>
            </a:endParaRPr>
          </a:p>
        </p:txBody>
      </p:sp>
      <p:pic>
        <p:nvPicPr>
          <p:cNvPr id="61" name="Picture 11" descr=""/>
          <p:cNvPicPr/>
          <p:nvPr/>
        </p:nvPicPr>
        <p:blipFill>
          <a:blip r:embed="rId3"/>
          <a:stretch/>
        </p:blipFill>
        <p:spPr>
          <a:xfrm>
            <a:off x="255240" y="1053720"/>
            <a:ext cx="5632920" cy="421740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 name="Picture 5" descr=""/>
          <p:cNvPicPr/>
          <p:nvPr/>
        </p:nvPicPr>
        <p:blipFill>
          <a:blip r:embed="rId1"/>
          <a:stretch/>
        </p:blipFill>
        <p:spPr>
          <a:xfrm>
            <a:off x="5717880" y="4001040"/>
            <a:ext cx="4400640" cy="3294720"/>
          </a:xfrm>
          <a:prstGeom prst="rect">
            <a:avLst/>
          </a:prstGeom>
          <a:ln>
            <a:noFill/>
          </a:ln>
        </p:spPr>
      </p:pic>
      <p:sp>
        <p:nvSpPr>
          <p:cNvPr id="63"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wpt_yaw_const.txt</a:t>
            </a:r>
            <a:endParaRPr b="0" lang="en-US" sz="4400" spc="-1" strike="noStrike">
              <a:solidFill>
                <a:srgbClr val="000000"/>
              </a:solidFill>
              <a:latin typeface="Arial"/>
            </a:endParaRPr>
          </a:p>
        </p:txBody>
      </p:sp>
      <p:sp>
        <p:nvSpPr>
          <p:cNvPr id="64" name="CustomShape 2"/>
          <p:cNvSpPr/>
          <p:nvPr/>
        </p:nvSpPr>
        <p:spPr>
          <a:xfrm>
            <a:off x="6980400" y="5002200"/>
            <a:ext cx="316044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DejaVu Sans"/>
              </a:rPr>
              <a:t>Distance between waypoints </a:t>
            </a:r>
            <a:endParaRPr b="0" lang="en-US" sz="1800" spc="-1" strike="noStrike">
              <a:latin typeface="Arial"/>
            </a:endParaRPr>
          </a:p>
          <a:p>
            <a:pPr>
              <a:lnSpc>
                <a:spcPct val="100000"/>
              </a:lnSpc>
            </a:pPr>
            <a:r>
              <a:rPr b="0" lang="en-US" sz="1800" spc="-1" strike="noStrike">
                <a:solidFill>
                  <a:srgbClr val="ff0000"/>
                </a:solidFill>
                <a:latin typeface="Arial"/>
                <a:ea typeface="DejaVu Sans"/>
              </a:rPr>
              <a:t>not constant, speed changing</a:t>
            </a:r>
            <a:endParaRPr b="0" lang="en-US" sz="1800" spc="-1" strike="noStrike">
              <a:latin typeface="Arial"/>
            </a:endParaRPr>
          </a:p>
        </p:txBody>
      </p:sp>
      <p:sp>
        <p:nvSpPr>
          <p:cNvPr id="65" name="CustomShape 3"/>
          <p:cNvSpPr/>
          <p:nvPr/>
        </p:nvSpPr>
        <p:spPr>
          <a:xfrm>
            <a:off x="258840" y="5271480"/>
            <a:ext cx="5283720" cy="2010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Total Waypoints: </a:t>
            </a:r>
            <a:r>
              <a:rPr b="0" lang="en-US" sz="1800" spc="-1" strike="noStrike">
                <a:solidFill>
                  <a:srgbClr val="000000"/>
                </a:solidFill>
                <a:latin typeface="Arial"/>
                <a:ea typeface="DejaVu Sans"/>
              </a:rPr>
              <a:t>10902</a:t>
            </a:r>
            <a:endParaRPr b="0" lang="en-US" sz="1800" spc="-1" strike="noStrike">
              <a:latin typeface="Arial"/>
            </a:endParaRPr>
          </a:p>
          <a:p>
            <a:pPr>
              <a:lnSpc>
                <a:spcPct val="100000"/>
              </a:lnSpc>
            </a:pPr>
            <a:r>
              <a:rPr b="1" lang="en-US" sz="1800" spc="-1" strike="noStrike">
                <a:solidFill>
                  <a:srgbClr val="000000"/>
                </a:solidFill>
                <a:latin typeface="Arial"/>
                <a:ea typeface="DejaVu Sans"/>
              </a:rPr>
              <a:t>Distance Traveled Over Entire Waypoint Path: </a:t>
            </a:r>
            <a:r>
              <a:rPr b="0" lang="en-US" sz="1800" spc="-1" strike="noStrike">
                <a:solidFill>
                  <a:srgbClr val="000000"/>
                </a:solidFill>
                <a:latin typeface="Arial"/>
                <a:ea typeface="DejaVu Sans"/>
              </a:rPr>
              <a:t>6968.739</a:t>
            </a:r>
            <a:endParaRPr b="0" lang="en-US" sz="1800" spc="-1" strike="noStrike">
              <a:latin typeface="Arial"/>
            </a:endParaRPr>
          </a:p>
          <a:p>
            <a:pPr>
              <a:lnSpc>
                <a:spcPct val="100000"/>
              </a:lnSpc>
            </a:pPr>
            <a:r>
              <a:rPr b="1" lang="en-US" sz="1800" spc="-1" strike="noStrike">
                <a:solidFill>
                  <a:srgbClr val="000000"/>
                </a:solidFill>
                <a:latin typeface="Arial"/>
                <a:ea typeface="DejaVu Sans"/>
              </a:rPr>
              <a:t>Column Headers: </a:t>
            </a:r>
            <a:r>
              <a:rPr b="0" lang="en-US" sz="1800" spc="-1" strike="noStrike">
                <a:solidFill>
                  <a:srgbClr val="000000"/>
                </a:solidFill>
                <a:latin typeface="Arial"/>
                <a:ea typeface="DejaVu Sans"/>
              </a:rPr>
              <a:t>Pos x,Pos y, Pos z, yaw(deg)</a:t>
            </a:r>
            <a:endParaRPr b="0" lang="en-US" sz="1800" spc="-1" strike="noStrike">
              <a:latin typeface="Arial"/>
            </a:endParaRPr>
          </a:p>
          <a:p>
            <a:pPr>
              <a:lnSpc>
                <a:spcPct val="100000"/>
              </a:lnSpc>
            </a:pPr>
            <a:r>
              <a:rPr b="0" lang="en-US" sz="1800" spc="-1" strike="noStrike">
                <a:solidFill>
                  <a:srgbClr val="000000"/>
                </a:solidFill>
                <a:latin typeface="Arial"/>
                <a:ea typeface="DejaVu Sans"/>
              </a:rPr>
              <a:t>Yaw goes from 0 to 360 deg</a:t>
            </a:r>
            <a:endParaRPr b="0" lang="en-US" sz="1800" spc="-1" strike="noStrike">
              <a:latin typeface="Arial"/>
            </a:endParaRPr>
          </a:p>
          <a:p>
            <a:pPr>
              <a:lnSpc>
                <a:spcPct val="100000"/>
              </a:lnSpc>
            </a:pPr>
            <a:r>
              <a:rPr b="0" lang="en-US" sz="1800" spc="-1" strike="noStrike">
                <a:solidFill>
                  <a:srgbClr val="000000"/>
                </a:solidFill>
                <a:latin typeface="Arial"/>
                <a:ea typeface="DejaVu Sans"/>
              </a:rPr>
              <a:t>Same path as sim_waypoints.csv, but yaw is correct in this file</a:t>
            </a:r>
            <a:endParaRPr b="0" lang="en-US" sz="1800" spc="-1" strike="noStrike">
              <a:latin typeface="Arial"/>
            </a:endParaRPr>
          </a:p>
        </p:txBody>
      </p:sp>
      <p:pic>
        <p:nvPicPr>
          <p:cNvPr id="66" name="Picture 2" descr=""/>
          <p:cNvPicPr/>
          <p:nvPr/>
        </p:nvPicPr>
        <p:blipFill>
          <a:blip r:embed="rId2"/>
          <a:stretch/>
        </p:blipFill>
        <p:spPr>
          <a:xfrm>
            <a:off x="261360" y="1099080"/>
            <a:ext cx="5456160" cy="4085280"/>
          </a:xfrm>
          <a:prstGeom prst="rect">
            <a:avLst/>
          </a:prstGeom>
          <a:ln>
            <a:noFill/>
          </a:ln>
        </p:spPr>
      </p:pic>
      <p:pic>
        <p:nvPicPr>
          <p:cNvPr id="67" name="Picture 8" descr=""/>
          <p:cNvPicPr/>
          <p:nvPr/>
        </p:nvPicPr>
        <p:blipFill>
          <a:blip r:embed="rId3"/>
          <a:stretch/>
        </p:blipFill>
        <p:spPr>
          <a:xfrm>
            <a:off x="5473080" y="458640"/>
            <a:ext cx="4730760" cy="354204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 name="Picture 3" descr=""/>
          <p:cNvPicPr/>
          <p:nvPr/>
        </p:nvPicPr>
        <p:blipFill>
          <a:blip r:embed="rId1"/>
          <a:stretch/>
        </p:blipFill>
        <p:spPr>
          <a:xfrm>
            <a:off x="5413320" y="3832920"/>
            <a:ext cx="4849920" cy="3631320"/>
          </a:xfrm>
          <a:prstGeom prst="rect">
            <a:avLst/>
          </a:prstGeom>
          <a:ln>
            <a:noFill/>
          </a:ln>
        </p:spPr>
      </p:pic>
      <p:sp>
        <p:nvSpPr>
          <p:cNvPr id="69" name="TextShape 1"/>
          <p:cNvSpPr txBox="1"/>
          <p:nvPr/>
        </p:nvSpPr>
        <p:spPr>
          <a:xfrm>
            <a:off x="504000" y="301320"/>
            <a:ext cx="9070920" cy="126144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wpt_yaw.txt</a:t>
            </a:r>
            <a:endParaRPr b="0" lang="en-US" sz="4400" spc="-1" strike="noStrike">
              <a:solidFill>
                <a:srgbClr val="000000"/>
              </a:solidFill>
              <a:latin typeface="Arial"/>
            </a:endParaRPr>
          </a:p>
        </p:txBody>
      </p:sp>
      <p:sp>
        <p:nvSpPr>
          <p:cNvPr id="70" name="CustomShape 2"/>
          <p:cNvSpPr/>
          <p:nvPr/>
        </p:nvSpPr>
        <p:spPr>
          <a:xfrm>
            <a:off x="6788880" y="5002200"/>
            <a:ext cx="3160440" cy="639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DejaVu Sans"/>
              </a:rPr>
              <a:t>Distance between waypoints </a:t>
            </a:r>
            <a:endParaRPr b="0" lang="en-US" sz="1800" spc="-1" strike="noStrike">
              <a:latin typeface="Arial"/>
            </a:endParaRPr>
          </a:p>
          <a:p>
            <a:pPr>
              <a:lnSpc>
                <a:spcPct val="100000"/>
              </a:lnSpc>
            </a:pPr>
            <a:r>
              <a:rPr b="0" lang="en-US" sz="1800" spc="-1" strike="noStrike">
                <a:solidFill>
                  <a:srgbClr val="ff0000"/>
                </a:solidFill>
                <a:latin typeface="Arial"/>
                <a:ea typeface="DejaVu Sans"/>
              </a:rPr>
              <a:t>not constant, speed changing</a:t>
            </a:r>
            <a:endParaRPr b="0" lang="en-US" sz="1800" spc="-1" strike="noStrike">
              <a:latin typeface="Arial"/>
            </a:endParaRPr>
          </a:p>
        </p:txBody>
      </p:sp>
      <p:sp>
        <p:nvSpPr>
          <p:cNvPr id="71" name="CustomShape 3"/>
          <p:cNvSpPr/>
          <p:nvPr/>
        </p:nvSpPr>
        <p:spPr>
          <a:xfrm>
            <a:off x="258840" y="5271480"/>
            <a:ext cx="5283720" cy="20106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Total Waypoints: </a:t>
            </a:r>
            <a:r>
              <a:rPr b="0" lang="en-US" sz="1800" spc="-1" strike="noStrike">
                <a:solidFill>
                  <a:srgbClr val="000000"/>
                </a:solidFill>
                <a:latin typeface="Arial"/>
                <a:ea typeface="DejaVu Sans"/>
              </a:rPr>
              <a:t>10902</a:t>
            </a:r>
            <a:endParaRPr b="0" lang="en-US" sz="1800" spc="-1" strike="noStrike">
              <a:latin typeface="Arial"/>
            </a:endParaRPr>
          </a:p>
          <a:p>
            <a:pPr>
              <a:lnSpc>
                <a:spcPct val="100000"/>
              </a:lnSpc>
            </a:pPr>
            <a:r>
              <a:rPr b="1" lang="en-US" sz="1800" spc="-1" strike="noStrike">
                <a:solidFill>
                  <a:srgbClr val="000000"/>
                </a:solidFill>
                <a:latin typeface="Arial"/>
                <a:ea typeface="DejaVu Sans"/>
              </a:rPr>
              <a:t>Distance Traveled Over Entire Waypoint Path: </a:t>
            </a:r>
            <a:r>
              <a:rPr b="0" lang="en-US" sz="1800" spc="-1" strike="noStrike">
                <a:solidFill>
                  <a:srgbClr val="000000"/>
                </a:solidFill>
                <a:latin typeface="Arial"/>
                <a:ea typeface="DejaVu Sans"/>
              </a:rPr>
              <a:t>6968.739</a:t>
            </a:r>
            <a:endParaRPr b="0" lang="en-US" sz="1800" spc="-1" strike="noStrike">
              <a:latin typeface="Arial"/>
            </a:endParaRPr>
          </a:p>
          <a:p>
            <a:pPr>
              <a:lnSpc>
                <a:spcPct val="100000"/>
              </a:lnSpc>
            </a:pPr>
            <a:r>
              <a:rPr b="1" lang="en-US" sz="1800" spc="-1" strike="noStrike">
                <a:solidFill>
                  <a:srgbClr val="000000"/>
                </a:solidFill>
                <a:latin typeface="Arial"/>
                <a:ea typeface="DejaVu Sans"/>
              </a:rPr>
              <a:t>Column Headers: </a:t>
            </a:r>
            <a:r>
              <a:rPr b="0" lang="en-US" sz="1800" spc="-1" strike="noStrike">
                <a:solidFill>
                  <a:srgbClr val="000000"/>
                </a:solidFill>
                <a:latin typeface="Arial"/>
                <a:ea typeface="DejaVu Sans"/>
              </a:rPr>
              <a:t>Pos x,Pos y, Pos z, yaw(deg)</a:t>
            </a:r>
            <a:endParaRPr b="0" lang="en-US" sz="1800" spc="-1" strike="noStrike">
              <a:latin typeface="Arial"/>
            </a:endParaRPr>
          </a:p>
          <a:p>
            <a:pPr>
              <a:lnSpc>
                <a:spcPct val="100000"/>
              </a:lnSpc>
            </a:pPr>
            <a:r>
              <a:rPr b="0" lang="en-US" sz="1800" spc="-1" strike="noStrike">
                <a:solidFill>
                  <a:srgbClr val="000000"/>
                </a:solidFill>
                <a:latin typeface="Arial"/>
                <a:ea typeface="DejaVu Sans"/>
              </a:rPr>
              <a:t>Yaw goes from 0 to 360 deg</a:t>
            </a:r>
            <a:endParaRPr b="0" lang="en-US" sz="1800" spc="-1" strike="noStrike">
              <a:latin typeface="Arial"/>
            </a:endParaRPr>
          </a:p>
          <a:p>
            <a:pPr>
              <a:lnSpc>
                <a:spcPct val="100000"/>
              </a:lnSpc>
            </a:pPr>
            <a:r>
              <a:rPr b="0" lang="en-US" sz="1800" spc="-1" strike="noStrike">
                <a:solidFill>
                  <a:srgbClr val="000000"/>
                </a:solidFill>
                <a:latin typeface="Arial"/>
                <a:ea typeface="DejaVu Sans"/>
              </a:rPr>
              <a:t>Same path as sim_waypoints.csv, but yaw is correct in this file</a:t>
            </a:r>
            <a:endParaRPr b="0" lang="en-US" sz="1800" spc="-1" strike="noStrike">
              <a:latin typeface="Arial"/>
            </a:endParaRPr>
          </a:p>
        </p:txBody>
      </p:sp>
      <p:pic>
        <p:nvPicPr>
          <p:cNvPr id="72" name="Picture 7" descr=""/>
          <p:cNvPicPr/>
          <p:nvPr/>
        </p:nvPicPr>
        <p:blipFill>
          <a:blip r:embed="rId2"/>
          <a:stretch/>
        </p:blipFill>
        <p:spPr>
          <a:xfrm>
            <a:off x="5473080" y="236520"/>
            <a:ext cx="4686480" cy="3508560"/>
          </a:xfrm>
          <a:prstGeom prst="rect">
            <a:avLst/>
          </a:prstGeom>
          <a:ln>
            <a:noFill/>
          </a:ln>
        </p:spPr>
      </p:pic>
      <p:pic>
        <p:nvPicPr>
          <p:cNvPr id="73" name="Picture 9" descr=""/>
          <p:cNvPicPr/>
          <p:nvPr/>
        </p:nvPicPr>
        <p:blipFill>
          <a:blip r:embed="rId3"/>
          <a:stretch/>
        </p:blipFill>
        <p:spPr>
          <a:xfrm>
            <a:off x="258840" y="1148040"/>
            <a:ext cx="5448960" cy="407988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waypoint_loader.py</a:t>
            </a:r>
            <a:endParaRPr b="0" lang="en-US" sz="4400" spc="-1" strike="noStrike">
              <a:latin typeface="Arial"/>
            </a:endParaRPr>
          </a:p>
        </p:txBody>
      </p:sp>
      <p:sp>
        <p:nvSpPr>
          <p:cNvPr id="75" name="CustomShape 2"/>
          <p:cNvSpPr/>
          <p:nvPr/>
        </p:nvSpPr>
        <p:spPr>
          <a:xfrm>
            <a:off x="1373760" y="1756440"/>
            <a:ext cx="7403760" cy="53564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Random Notes: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0.27778 is km/hr to m/s conversion</a:t>
            </a:r>
            <a:endParaRPr b="0" lang="en-US" sz="1800" spc="-1" strike="noStrike">
              <a:latin typeface="Arial"/>
            </a:endParaRPr>
          </a:p>
          <a:p>
            <a:pPr>
              <a:lnSpc>
                <a:spcPct val="100000"/>
              </a:lnSpc>
            </a:pPr>
            <a:r>
              <a:rPr b="0" lang="en-US" sz="1800" spc="-1" strike="noStrike">
                <a:solidFill>
                  <a:srgbClr val="000000"/>
                </a:solidFill>
                <a:latin typeface="Arial"/>
                <a:ea typeface="DejaVu Sans"/>
              </a:rPr>
              <a:t>3.6 is m/s to km/hr conversion</a:t>
            </a:r>
            <a:endParaRPr b="0" lang="en-US" sz="1800" spc="-1" strike="noStrike">
              <a:latin typeface="Arial"/>
            </a:endParaRPr>
          </a:p>
          <a:p>
            <a:pPr>
              <a:lnSpc>
                <a:spcPct val="100000"/>
              </a:lnSpc>
            </a:pPr>
            <a:r>
              <a:rPr b="0" lang="en-US" sz="1800" spc="-1" strike="noStrike">
                <a:solidFill>
                  <a:srgbClr val="000000"/>
                </a:solidFill>
                <a:latin typeface="Arial"/>
                <a:ea typeface="DejaVu Sans"/>
              </a:rPr>
              <a:t>Output waypoints are in /world frame</a:t>
            </a:r>
            <a:endParaRPr b="0" lang="en-US" sz="1800" spc="-1" strike="noStrike">
              <a:latin typeface="Arial"/>
            </a:endParaRPr>
          </a:p>
          <a:p>
            <a:pPr>
              <a:lnSpc>
                <a:spcPct val="100000"/>
              </a:lnSpc>
            </a:pPr>
            <a:r>
              <a:rPr b="0" lang="en-US" sz="1800" spc="-1" strike="noStrike">
                <a:solidFill>
                  <a:srgbClr val="000000"/>
                </a:solidFill>
                <a:latin typeface="Arial"/>
                <a:ea typeface="DejaVu Sans"/>
              </a:rPr>
              <a:t>Target speed set in launch file (in km/hr)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u="sng">
                <a:solidFill>
                  <a:srgbClr val="000000"/>
                </a:solidFill>
                <a:uFill>
                  <a:solidFill>
                    <a:srgbClr val="ffffff"/>
                  </a:solidFill>
                </a:uFill>
                <a:latin typeface="Arial"/>
                <a:ea typeface="DejaVu Sans"/>
              </a:rPr>
              <a:t>Function</a:t>
            </a:r>
            <a:r>
              <a:rPr b="0" lang="en-US" sz="1800" spc="-1" strike="noStrike">
                <a:solidFill>
                  <a:srgbClr val="000000"/>
                </a:solidFill>
                <a:latin typeface="Arial"/>
                <a:ea typeface="DejaVu Sans"/>
              </a:rPr>
              <a:t>: Loads one of the csv files containing waypoints of the track and publishes them to /base_waypoints </a:t>
            </a:r>
            <a:endParaRPr b="0" lang="en-US" sz="1800" spc="-1" strike="noStrike">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04000" y="301320"/>
            <a:ext cx="9070920" cy="1261440"/>
          </a:xfrm>
          <a:prstGeom prst="rect">
            <a:avLst/>
          </a:prstGeom>
          <a:noFill/>
          <a:ln>
            <a:noFill/>
          </a:ln>
        </p:spPr>
        <p:style>
          <a:lnRef idx="0"/>
          <a:fillRef idx="0"/>
          <a:effectRef idx="0"/>
          <a:fontRef idx="minor"/>
        </p:style>
        <p:txBody>
          <a:bodyPr lIns="0" rIns="0" tIns="0" bIns="0" anchor="ctr"/>
          <a:p>
            <a:pPr algn="ctr">
              <a:lnSpc>
                <a:spcPct val="100000"/>
              </a:lnSpc>
            </a:pPr>
            <a:r>
              <a:rPr b="0" lang="en-US" sz="4400" spc="-1" strike="noStrike">
                <a:solidFill>
                  <a:srgbClr val="000000"/>
                </a:solidFill>
                <a:latin typeface="Arial"/>
                <a:ea typeface="DejaVu Sans"/>
              </a:rPr>
              <a:t>waypoint_updater.py</a:t>
            </a:r>
            <a:endParaRPr b="0" lang="en-US" sz="4400" spc="-1" strike="noStrike">
              <a:latin typeface="Arial"/>
            </a:endParaRPr>
          </a:p>
        </p:txBody>
      </p:sp>
      <p:sp>
        <p:nvSpPr>
          <p:cNvPr id="77" name="CustomShape 2"/>
          <p:cNvSpPr/>
          <p:nvPr/>
        </p:nvSpPr>
        <p:spPr>
          <a:xfrm>
            <a:off x="1373760" y="1756800"/>
            <a:ext cx="7403760" cy="85752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Random Notes: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Hardcoded number of waypoints to publish (5)</a:t>
            </a:r>
            <a:endParaRPr b="0" lang="en-US" sz="1800" spc="-1" strike="noStrike">
              <a:latin typeface="Arial"/>
            </a:endParaRPr>
          </a:p>
          <a:p>
            <a:pPr>
              <a:lnSpc>
                <a:spcPct val="100000"/>
              </a:lnSpc>
            </a:pPr>
            <a:r>
              <a:rPr b="0" lang="en-US" sz="1800" spc="-1" strike="noStrike">
                <a:solidFill>
                  <a:srgbClr val="000000"/>
                </a:solidFill>
                <a:latin typeface="Arial"/>
                <a:ea typeface="DejaVu Sans"/>
              </a:rPr>
              <a:t>Publishing more that 5-10 waypoints ahead causes simulator to lag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Implementation Details:</a:t>
            </a:r>
            <a:endParaRPr b="0" lang="en-US" sz="1800" spc="-1" strike="noStrike">
              <a:latin typeface="Arial"/>
            </a:endParaRPr>
          </a:p>
          <a:p>
            <a:pPr>
              <a:lnSpc>
                <a:spcPct val="100000"/>
              </a:lnSpc>
            </a:pPr>
            <a:r>
              <a:rPr b="0" lang="en-US" sz="1800" spc="-1" strike="noStrike">
                <a:solidFill>
                  <a:srgbClr val="000000"/>
                </a:solidFill>
                <a:latin typeface="Arial"/>
                <a:ea typeface="DejaVu Sans"/>
              </a:rPr>
              <a:t>We find the closest n waypoints ahead of us and assign a linear speed to them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Similar to the path planning project, loop over all the base waypoints and find the closest one to our current position. This waypoint needs to be ahead of us so compute the bearing from current position to the waypoint. If bearing is positive then the waypoint is ahead.</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322</TotalTime>
  <Application>LibreOffice/5.4.1.2$Windows_x86 LibreOffice_project/ea7cb86e6eeb2bf3a5af73a8f7777ac570321527</Application>
  <Words>820</Words>
  <Paragraphs>150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2017-08-31T20:33:00Z</dcterms:created>
  <dc:creator/>
  <dc:description/>
  <dc:language>en-US</dc:language>
  <cp:lastModifiedBy/>
  <dcterms:modified xsi:type="dcterms:W3CDTF">2017-09-05T22:47:45Z</dcterms:modified>
  <cp:revision>42</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BJClassification">
    <vt:lpwstr>Honeywell Unrestricted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14</vt:i4>
  </property>
  <property fmtid="{D5CDD505-2E9C-101B-9397-08002B2CF9AE}" pid="9" name="PresentationFormat">
    <vt:lpwstr>Custom</vt:lpwstr>
  </property>
  <property fmtid="{D5CDD505-2E9C-101B-9397-08002B2CF9AE}" pid="10" name="ScaleCrop">
    <vt:bool>0</vt:bool>
  </property>
  <property fmtid="{D5CDD505-2E9C-101B-9397-08002B2CF9AE}" pid="11" name="ShareDoc">
    <vt:bool>0</vt:bool>
  </property>
  <property fmtid="{D5CDD505-2E9C-101B-9397-08002B2CF9AE}" pid="12" name="Slides">
    <vt:i4>14</vt:i4>
  </property>
  <property fmtid="{D5CDD505-2E9C-101B-9397-08002B2CF9AE}" pid="13" name="bjDocumentLabelXML">
    <vt:lpwstr>&lt;?xml version="1.0" encoding="us-ascii"?&gt;&lt;sisl xmlns:xsi="http://www.w3.org/2001/XMLSchema-instance" xmlns:xsd="http://www.w3.org/2001/XMLSchema" sislVersion="0" policy="bf276872-af07-4968-a71d-1c83e80bd0bf" origin="userSelected" xmlns="http://www.boldonj</vt:lpwstr>
  </property>
  <property fmtid="{D5CDD505-2E9C-101B-9397-08002B2CF9AE}" pid="14" name="bjDocumentLabelXML-0">
    <vt:lpwstr>ames.com/2008/01/sie/internal/label"&gt;&lt;element uid="id_protectivemarking_newvalue1" value="" /&gt;&lt;/sisl&gt;</vt:lpwstr>
  </property>
  <property fmtid="{D5CDD505-2E9C-101B-9397-08002B2CF9AE}" pid="15" name="bjDocumentSecurityLabel">
    <vt:lpwstr>Honeywell Unrestricted</vt:lpwstr>
  </property>
  <property fmtid="{D5CDD505-2E9C-101B-9397-08002B2CF9AE}" pid="16" name="bjSaver">
    <vt:lpwstr>TUeOanLpxzhypracuyY92WJBiBbtrRuL</vt:lpwstr>
  </property>
  <property fmtid="{D5CDD505-2E9C-101B-9397-08002B2CF9AE}" pid="17" name="docIndexRef">
    <vt:lpwstr>e2e7a751-9938-49f4-be3b-f78b3c950d09</vt:lpwstr>
  </property>
</Properties>
</file>